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5549" r:id="rId1"/>
  </p:sldMasterIdLst>
  <p:notesMasterIdLst>
    <p:notesMasterId r:id="rId31"/>
  </p:notesMasterIdLst>
  <p:sldIdLst>
    <p:sldId id="256" r:id="rId2"/>
    <p:sldId id="264" r:id="rId3"/>
    <p:sldId id="305" r:id="rId4"/>
    <p:sldId id="368" r:id="rId5"/>
    <p:sldId id="361" r:id="rId6"/>
    <p:sldId id="340" r:id="rId7"/>
    <p:sldId id="344" r:id="rId8"/>
    <p:sldId id="345" r:id="rId9"/>
    <p:sldId id="311" r:id="rId10"/>
    <p:sldId id="346" r:id="rId11"/>
    <p:sldId id="342" r:id="rId12"/>
    <p:sldId id="366" r:id="rId13"/>
    <p:sldId id="363" r:id="rId14"/>
    <p:sldId id="364" r:id="rId15"/>
    <p:sldId id="365" r:id="rId16"/>
    <p:sldId id="360" r:id="rId17"/>
    <p:sldId id="348" r:id="rId18"/>
    <p:sldId id="349" r:id="rId19"/>
    <p:sldId id="350" r:id="rId20"/>
    <p:sldId id="352" r:id="rId21"/>
    <p:sldId id="353" r:id="rId22"/>
    <p:sldId id="354" r:id="rId23"/>
    <p:sldId id="355" r:id="rId24"/>
    <p:sldId id="356" r:id="rId25"/>
    <p:sldId id="357" r:id="rId26"/>
    <p:sldId id="358" r:id="rId27"/>
    <p:sldId id="359" r:id="rId28"/>
    <p:sldId id="367" r:id="rId29"/>
    <p:sldId id="335" r:id="rId30"/>
  </p:sldIdLst>
  <p:sldSz cx="9144000" cy="6858000" type="screen4x3"/>
  <p:notesSz cx="6997700" cy="9271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28">
          <p15:clr>
            <a:srgbClr val="A4A3A4"/>
          </p15:clr>
        </p15:guide>
        <p15:guide id="2" orient="horz" pos="3889">
          <p15:clr>
            <a:srgbClr val="A4A3A4"/>
          </p15:clr>
        </p15:guide>
        <p15:guide id="3" orient="horz" pos="1266">
          <p15:clr>
            <a:srgbClr val="A4A3A4"/>
          </p15:clr>
        </p15:guide>
        <p15:guide id="4" pos="576">
          <p15:clr>
            <a:srgbClr val="A4A3A4"/>
          </p15:clr>
        </p15:guide>
        <p15:guide id="5" pos="51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FFF1"/>
    <a:srgbClr val="F6F7F2"/>
    <a:srgbClr val="1982AF"/>
    <a:srgbClr val="B9E0F7"/>
    <a:srgbClr val="D1E391"/>
    <a:srgbClr val="35AC46"/>
    <a:srgbClr val="00B9F2"/>
    <a:srgbClr val="007AC2"/>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5" autoAdjust="0"/>
    <p:restoredTop sz="77486" autoAdjust="0"/>
  </p:normalViewPr>
  <p:slideViewPr>
    <p:cSldViewPr snapToGrid="0" showGuides="1">
      <p:cViewPr varScale="1">
        <p:scale>
          <a:sx n="86" d="100"/>
          <a:sy n="86" d="100"/>
        </p:scale>
        <p:origin x="-2238" y="-84"/>
      </p:cViewPr>
      <p:guideLst>
        <p:guide orient="horz" pos="3228"/>
        <p:guide orient="horz" pos="3889"/>
        <p:guide orient="horz" pos="1266"/>
        <p:guide pos="576"/>
        <p:guide pos="518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55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63744" y="0"/>
            <a:ext cx="3032337" cy="463550"/>
          </a:xfrm>
          <a:prstGeom prst="rect">
            <a:avLst/>
          </a:prstGeom>
        </p:spPr>
        <p:txBody>
          <a:bodyPr vert="horz" lIns="92958" tIns="46479" rIns="92958" bIns="46479" rtlCol="0"/>
          <a:lstStyle>
            <a:lvl1pPr algn="r">
              <a:defRPr sz="1200"/>
            </a:lvl1pPr>
          </a:lstStyle>
          <a:p>
            <a:fld id="{5498D241-0AB7-BC44-80E8-F0A20AF46E9E}" type="datetimeFigureOut">
              <a:rPr lang="en-US"/>
              <a:pPr/>
              <a:t>11/20/2013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9770" y="4403725"/>
            <a:ext cx="5598160" cy="4171950"/>
          </a:xfrm>
          <a:prstGeom prst="rect">
            <a:avLst/>
          </a:prstGeom>
        </p:spPr>
        <p:txBody>
          <a:bodyPr vert="horz" lIns="92958" tIns="46479" rIns="92958" bIns="4647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05841"/>
            <a:ext cx="3032337" cy="463550"/>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63744" y="8805841"/>
            <a:ext cx="3032337" cy="463550"/>
          </a:xfrm>
          <a:prstGeom prst="rect">
            <a:avLst/>
          </a:prstGeom>
        </p:spPr>
        <p:txBody>
          <a:bodyPr vert="horz" lIns="92958" tIns="46479" rIns="92958" bIns="46479" rtlCol="0" anchor="b"/>
          <a:lstStyle>
            <a:lvl1pPr algn="r">
              <a:defRPr sz="1200"/>
            </a:lvl1pPr>
          </a:lstStyle>
          <a:p>
            <a:fld id="{3E7143C0-4F23-B545-9533-520B5A87CA1E}" type="slidenum">
              <a:rPr/>
              <a:pPr/>
              <a:t>‹#›</a:t>
            </a:fld>
            <a:endParaRPr lang="en-US"/>
          </a:p>
        </p:txBody>
      </p:sp>
    </p:spTree>
    <p:extLst>
      <p:ext uri="{BB962C8B-B14F-4D97-AF65-F5344CB8AC3E}">
        <p14:creationId xmlns:p14="http://schemas.microsoft.com/office/powerpoint/2010/main" val="28595593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smtClean="0"/>
              <a:t>Pre nego što počnem sa prezentacijom rekao</a:t>
            </a:r>
            <a:r>
              <a:rPr lang="sr-Latn-RS" baseline="0" dirty="0" smtClean="0"/>
              <a:t> bih par reči o primeni GIS tehnologije u hidrogeološkoj struci.</a:t>
            </a:r>
          </a:p>
          <a:p>
            <a:r>
              <a:rPr lang="sr-Latn-RS" baseline="0" dirty="0" smtClean="0"/>
              <a:t>Naime, GIS alati se više od 10 godina koriste u rešavanju različitih hidrogeoloških problema. Primena se najčešće ogleda u sledećem:</a:t>
            </a:r>
          </a:p>
          <a:p>
            <a:pPr marL="171450" indent="-171450">
              <a:buFontTx/>
              <a:buChar char="-"/>
            </a:pPr>
            <a:r>
              <a:rPr lang="sr-Latn-RS" baseline="0" dirty="0" smtClean="0"/>
              <a:t>Prostorno skladištenje i prikaz geoloških i hidrogeoloških podataka.</a:t>
            </a:r>
          </a:p>
          <a:p>
            <a:pPr marL="171450" indent="-171450">
              <a:buFontTx/>
              <a:buChar char="-"/>
            </a:pPr>
            <a:r>
              <a:rPr lang="sr-Latn-RS" baseline="0" dirty="0" smtClean="0"/>
              <a:t>Priprema geografskih, geoloških i hidrogeoloških podloga za izvođenje terenskih istraživanja i kasnije za izradu Projekata, Elaborata i Studija.</a:t>
            </a:r>
          </a:p>
          <a:p>
            <a:pPr marL="171450" indent="-171450">
              <a:buFontTx/>
              <a:buChar char="-"/>
            </a:pPr>
            <a:r>
              <a:rPr lang="sr-Latn-RS" baseline="0" dirty="0" smtClean="0"/>
              <a:t>Izrada hidrogeoloških konceptualnih modela.</a:t>
            </a:r>
          </a:p>
          <a:p>
            <a:pPr marL="171450" indent="-171450">
              <a:buFontTx/>
              <a:buChar char="-"/>
            </a:pPr>
            <a:r>
              <a:rPr lang="sr-Latn-RS" baseline="0" dirty="0" smtClean="0"/>
              <a:t>Priprema oleata za izradu hidrodinamičkih modela.</a:t>
            </a:r>
          </a:p>
          <a:p>
            <a:pPr marL="171450" indent="-171450">
              <a:buFontTx/>
              <a:buChar char="-"/>
            </a:pPr>
            <a:r>
              <a:rPr lang="sr-Latn-RS" baseline="0" dirty="0" smtClean="0"/>
              <a:t>Zaštita podzemnih voda kroz izradu karata ranjivosti podzemnih voda</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3</a:t>
            </a:fld>
            <a:endParaRPr lang="en-US"/>
          </a:p>
        </p:txBody>
      </p:sp>
    </p:spTree>
    <p:extLst>
      <p:ext uri="{BB962C8B-B14F-4D97-AF65-F5344CB8AC3E}">
        <p14:creationId xmlns:p14="http://schemas.microsoft.com/office/powerpoint/2010/main" val="3534689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CS"/>
          </a:p>
        </p:txBody>
      </p:sp>
      <p:sp>
        <p:nvSpPr>
          <p:cNvPr id="4" name="Slide Number Placeholder 3"/>
          <p:cNvSpPr>
            <a:spLocks noGrp="1"/>
          </p:cNvSpPr>
          <p:nvPr>
            <p:ph type="sldNum" sz="quarter" idx="10"/>
          </p:nvPr>
        </p:nvSpPr>
        <p:spPr/>
        <p:txBody>
          <a:bodyPr/>
          <a:lstStyle/>
          <a:p>
            <a:pPr>
              <a:defRPr/>
            </a:pPr>
            <a:fld id="{F125ED32-A784-4413-8639-FE605F0F48E5}" type="slidenum">
              <a:rPr lang="en-US" smtClean="0"/>
              <a:pPr>
                <a:defRPr/>
              </a:pPr>
              <a:t>12</a:t>
            </a:fld>
            <a:endParaRPr lang="en-US"/>
          </a:p>
        </p:txBody>
      </p:sp>
    </p:spTree>
    <p:extLst>
      <p:ext uri="{BB962C8B-B14F-4D97-AF65-F5344CB8AC3E}">
        <p14:creationId xmlns:p14="http://schemas.microsoft.com/office/powerpoint/2010/main" val="3165562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CS"/>
          </a:p>
        </p:txBody>
      </p:sp>
      <p:sp>
        <p:nvSpPr>
          <p:cNvPr id="4" name="Slide Number Placeholder 3"/>
          <p:cNvSpPr>
            <a:spLocks noGrp="1"/>
          </p:cNvSpPr>
          <p:nvPr>
            <p:ph type="sldNum" sz="quarter" idx="10"/>
          </p:nvPr>
        </p:nvSpPr>
        <p:spPr/>
        <p:txBody>
          <a:bodyPr/>
          <a:lstStyle/>
          <a:p>
            <a:pPr>
              <a:defRPr/>
            </a:pPr>
            <a:fld id="{F125ED32-A784-4413-8639-FE605F0F48E5}" type="slidenum">
              <a:rPr lang="en-US" smtClean="0"/>
              <a:pPr>
                <a:defRPr/>
              </a:pPr>
              <a:t>13</a:t>
            </a:fld>
            <a:endParaRPr lang="en-US"/>
          </a:p>
        </p:txBody>
      </p:sp>
    </p:spTree>
    <p:extLst>
      <p:ext uri="{BB962C8B-B14F-4D97-AF65-F5344CB8AC3E}">
        <p14:creationId xmlns:p14="http://schemas.microsoft.com/office/powerpoint/2010/main" val="41559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CS"/>
          </a:p>
        </p:txBody>
      </p:sp>
      <p:sp>
        <p:nvSpPr>
          <p:cNvPr id="4" name="Slide Number Placeholder 3"/>
          <p:cNvSpPr>
            <a:spLocks noGrp="1"/>
          </p:cNvSpPr>
          <p:nvPr>
            <p:ph type="sldNum" sz="quarter" idx="10"/>
          </p:nvPr>
        </p:nvSpPr>
        <p:spPr/>
        <p:txBody>
          <a:bodyPr/>
          <a:lstStyle/>
          <a:p>
            <a:pPr>
              <a:defRPr/>
            </a:pPr>
            <a:fld id="{F125ED32-A784-4413-8639-FE605F0F48E5}" type="slidenum">
              <a:rPr lang="en-US" smtClean="0"/>
              <a:pPr>
                <a:defRPr/>
              </a:pPr>
              <a:t>14</a:t>
            </a:fld>
            <a:endParaRPr lang="en-US"/>
          </a:p>
        </p:txBody>
      </p:sp>
    </p:spTree>
    <p:extLst>
      <p:ext uri="{BB962C8B-B14F-4D97-AF65-F5344CB8AC3E}">
        <p14:creationId xmlns:p14="http://schemas.microsoft.com/office/powerpoint/2010/main" val="616890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CS"/>
          </a:p>
        </p:txBody>
      </p:sp>
      <p:sp>
        <p:nvSpPr>
          <p:cNvPr id="4" name="Slide Number Placeholder 3"/>
          <p:cNvSpPr>
            <a:spLocks noGrp="1"/>
          </p:cNvSpPr>
          <p:nvPr>
            <p:ph type="sldNum" sz="quarter" idx="10"/>
          </p:nvPr>
        </p:nvSpPr>
        <p:spPr/>
        <p:txBody>
          <a:bodyPr/>
          <a:lstStyle/>
          <a:p>
            <a:pPr>
              <a:defRPr/>
            </a:pPr>
            <a:fld id="{F125ED32-A784-4413-8639-FE605F0F48E5}" type="slidenum">
              <a:rPr lang="en-US" smtClean="0"/>
              <a:pPr>
                <a:defRPr/>
              </a:pPr>
              <a:t>15</a:t>
            </a:fld>
            <a:endParaRPr lang="en-US"/>
          </a:p>
        </p:txBody>
      </p:sp>
    </p:spTree>
    <p:extLst>
      <p:ext uri="{BB962C8B-B14F-4D97-AF65-F5344CB8AC3E}">
        <p14:creationId xmlns:p14="http://schemas.microsoft.com/office/powerpoint/2010/main" val="2236465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14F8E14-42F8-4401-A22F-0CD8E7871A1E}" type="slidenum">
              <a:rPr lang="en-US">
                <a:latin typeface="Times New Roman" pitchFamily="48" charset="0"/>
                <a:ea typeface="ＭＳ Ｐゴシック" pitchFamily="48" charset="-128"/>
                <a:cs typeface="ＭＳ Ｐゴシック" pitchFamily="48" charset="-128"/>
              </a:rPr>
              <a:pPr/>
              <a:t>16</a:t>
            </a:fld>
            <a:endParaRPr lang="en-US">
              <a:latin typeface="Times New Roman" pitchFamily="48" charset="0"/>
              <a:ea typeface="ＭＳ Ｐゴシック" pitchFamily="48" charset="-128"/>
              <a:cs typeface="ＭＳ Ｐゴシック" pitchFamily="48" charset="-128"/>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48" charset="0"/>
              <a:ea typeface="ＭＳ Ｐゴシック" pitchFamily="48" charset="-128"/>
              <a:cs typeface="ＭＳ Ｐゴシック" pitchFamily="48" charset="-128"/>
            </a:endParaRPr>
          </a:p>
        </p:txBody>
      </p:sp>
    </p:spTree>
    <p:extLst>
      <p:ext uri="{BB962C8B-B14F-4D97-AF65-F5344CB8AC3E}">
        <p14:creationId xmlns:p14="http://schemas.microsoft.com/office/powerpoint/2010/main" val="2586612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smtClean="0"/>
              <a:t>Ovo je geološka karta NP Tare i kao što vidimo najveći deo područja istraživanja</a:t>
            </a:r>
            <a:r>
              <a:rPr lang="sr-Latn-RS" baseline="0" dirty="0" smtClean="0"/>
              <a:t> je izgrađen od trijaskih i krednih karbonatnih sedimenata i upravo zbog toga je najzastupljeniji karstni tip izdani koje je na HG karti predstavljen žutom bojom.</a:t>
            </a:r>
            <a:endParaRPr lang="sr-Latn-CS" dirty="0"/>
          </a:p>
        </p:txBody>
      </p:sp>
      <p:sp>
        <p:nvSpPr>
          <p:cNvPr id="4" name="Slide Number Placeholder 3"/>
          <p:cNvSpPr>
            <a:spLocks noGrp="1"/>
          </p:cNvSpPr>
          <p:nvPr>
            <p:ph type="sldNum" sz="quarter" idx="10"/>
          </p:nvPr>
        </p:nvSpPr>
        <p:spPr/>
        <p:txBody>
          <a:bodyPr/>
          <a:lstStyle/>
          <a:p>
            <a:pPr>
              <a:defRPr/>
            </a:pPr>
            <a:fld id="{F125ED32-A784-4413-8639-FE605F0F48E5}" type="slidenum">
              <a:rPr lang="en-US" smtClean="0"/>
              <a:pPr>
                <a:defRPr/>
              </a:pPr>
              <a:t>17</a:t>
            </a:fld>
            <a:endParaRPr lang="en-US"/>
          </a:p>
        </p:txBody>
      </p:sp>
    </p:spTree>
    <p:extLst>
      <p:ext uri="{BB962C8B-B14F-4D97-AF65-F5344CB8AC3E}">
        <p14:creationId xmlns:p14="http://schemas.microsoft.com/office/powerpoint/2010/main" val="1312241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smtClean="0"/>
              <a:t>U južnom</a:t>
            </a:r>
            <a:r>
              <a:rPr lang="sr-Latn-RS" baseline="0" dirty="0" smtClean="0"/>
              <a:t> delu područja istraživanja veliko rasprostranjenje ima pukotinski tip izdani u serpentinitima usled čega su i gotovo sve vode </a:t>
            </a:r>
            <a:r>
              <a:rPr lang="sr-Latn-RS" baseline="0" dirty="0" err="1" smtClean="0"/>
              <a:t>Mg</a:t>
            </a:r>
            <a:r>
              <a:rPr lang="sr-Latn-RS" baseline="0" dirty="0" smtClean="0"/>
              <a:t> ili </a:t>
            </a:r>
            <a:r>
              <a:rPr lang="sr-Latn-RS" baseline="0" dirty="0" err="1" smtClean="0"/>
              <a:t>Ca</a:t>
            </a:r>
            <a:r>
              <a:rPr lang="sr-Latn-RS" baseline="0" dirty="0" smtClean="0"/>
              <a:t>-</a:t>
            </a:r>
            <a:r>
              <a:rPr lang="sr-Latn-RS" baseline="0" dirty="0" err="1" smtClean="0"/>
              <a:t>Mg</a:t>
            </a:r>
            <a:r>
              <a:rPr lang="sr-Latn-RS" baseline="0" dirty="0" smtClean="0"/>
              <a:t> HCO3. Istočni deo područja istraživanja se karakteriše stenama koji su siromašni vodom i izvori koji su male izdašnosti su Na-HCO3. Najbitnija pojava je vrelo Perućac koje je delom kaptirano za vodosnabdevanje </a:t>
            </a:r>
            <a:r>
              <a:rPr lang="sr-Latn-RS" baseline="0" dirty="0" err="1" smtClean="0"/>
              <a:t>B.Bašte</a:t>
            </a:r>
            <a:r>
              <a:rPr lang="sr-Latn-RS" baseline="0" dirty="0" smtClean="0"/>
              <a:t>, a od drugih pojava treba spomenuti vrelo </a:t>
            </a:r>
            <a:r>
              <a:rPr lang="sr-Latn-RS" baseline="0" dirty="0" err="1" smtClean="0"/>
              <a:t>Lađevac</a:t>
            </a:r>
            <a:r>
              <a:rPr lang="sr-Latn-RS" baseline="0" dirty="0" smtClean="0"/>
              <a:t>, vrelo Rače, </a:t>
            </a:r>
            <a:r>
              <a:rPr lang="sr-Latn-RS" baseline="0" dirty="0" err="1" smtClean="0"/>
              <a:t>Solotuše</a:t>
            </a:r>
            <a:r>
              <a:rPr lang="sr-Latn-RS" baseline="0" dirty="0" smtClean="0"/>
              <a:t> i još mnoga druga.</a:t>
            </a:r>
            <a:endParaRPr lang="sr-Latn-CS" dirty="0"/>
          </a:p>
        </p:txBody>
      </p:sp>
      <p:sp>
        <p:nvSpPr>
          <p:cNvPr id="4" name="Slide Number Placeholder 3"/>
          <p:cNvSpPr>
            <a:spLocks noGrp="1"/>
          </p:cNvSpPr>
          <p:nvPr>
            <p:ph type="sldNum" sz="quarter" idx="10"/>
          </p:nvPr>
        </p:nvSpPr>
        <p:spPr/>
        <p:txBody>
          <a:bodyPr/>
          <a:lstStyle/>
          <a:p>
            <a:pPr>
              <a:defRPr/>
            </a:pPr>
            <a:fld id="{F125ED32-A784-4413-8639-FE605F0F48E5}" type="slidenum">
              <a:rPr lang="en-US" smtClean="0"/>
              <a:pPr>
                <a:defRPr/>
              </a:pPr>
              <a:t>18</a:t>
            </a:fld>
            <a:endParaRPr lang="en-US"/>
          </a:p>
        </p:txBody>
      </p:sp>
    </p:spTree>
    <p:extLst>
      <p:ext uri="{BB962C8B-B14F-4D97-AF65-F5344CB8AC3E}">
        <p14:creationId xmlns:p14="http://schemas.microsoft.com/office/powerpoint/2010/main" val="521829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r>
              <a:rPr lang="sr-Latn-RS" dirty="0" smtClean="0"/>
              <a:t>Kod PI metode, konkretno za proračun P faktora prve se izrađuje karta koja pokazuje poljski kapacitet</a:t>
            </a:r>
            <a:r>
              <a:rPr lang="sr-Latn-RS" baseline="0" dirty="0" smtClean="0"/>
              <a:t> zemljišta i ona se definiše na osnovu sastava tla odnosno procentualne zastupljenosti gline i peska u tlu.</a:t>
            </a:r>
            <a:endParaRPr lang="sr-Latn-CS" dirty="0" smtClean="0"/>
          </a:p>
        </p:txBody>
      </p:sp>
      <p:sp>
        <p:nvSpPr>
          <p:cNvPr id="4" name="Slide Number Placeholder 3"/>
          <p:cNvSpPr>
            <a:spLocks noGrp="1"/>
          </p:cNvSpPr>
          <p:nvPr>
            <p:ph type="sldNum" sz="quarter" idx="5"/>
          </p:nvPr>
        </p:nvSpPr>
        <p:spPr/>
        <p:txBody>
          <a:bodyPr/>
          <a:lstStyle/>
          <a:p>
            <a:pPr>
              <a:defRPr/>
            </a:pPr>
            <a:fld id="{FE72DA1A-35BE-4A1B-A7C8-62CD6B07DE95}"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r>
              <a:rPr lang="sr-Latn-RS" dirty="0" smtClean="0"/>
              <a:t>Posebno se procenjuje</a:t>
            </a:r>
            <a:r>
              <a:rPr lang="sr-Latn-RS" baseline="0" dirty="0" smtClean="0"/>
              <a:t> zaštitna uloga stenske mase ispod tla a iznad NPV.</a:t>
            </a:r>
            <a:endParaRPr lang="sr-Latn-CS" dirty="0" smtClean="0"/>
          </a:p>
        </p:txBody>
      </p:sp>
      <p:sp>
        <p:nvSpPr>
          <p:cNvPr id="4" name="Slide Number Placeholder 3"/>
          <p:cNvSpPr>
            <a:spLocks noGrp="1"/>
          </p:cNvSpPr>
          <p:nvPr>
            <p:ph type="sldNum" sz="quarter" idx="5"/>
          </p:nvPr>
        </p:nvSpPr>
        <p:spPr/>
        <p:txBody>
          <a:bodyPr/>
          <a:lstStyle/>
          <a:p>
            <a:pPr>
              <a:defRPr/>
            </a:pPr>
            <a:fld id="{B3508EC4-4ACD-4912-A051-3B3677F37C93}"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r>
              <a:rPr lang="sr-Latn-RS" dirty="0" smtClean="0"/>
              <a:t>I na sve to se dodaje i veličina prihranjivanja koja je proračunata</a:t>
            </a:r>
            <a:r>
              <a:rPr lang="sr-Latn-RS" baseline="0" dirty="0" smtClean="0"/>
              <a:t> isto kako i kod faktora R.</a:t>
            </a:r>
            <a:endParaRPr lang="sr-Latn-CS" dirty="0" smtClean="0"/>
          </a:p>
        </p:txBody>
      </p:sp>
      <p:sp>
        <p:nvSpPr>
          <p:cNvPr id="4" name="Slide Number Placeholder 3"/>
          <p:cNvSpPr>
            <a:spLocks noGrp="1"/>
          </p:cNvSpPr>
          <p:nvPr>
            <p:ph type="sldNum" sz="quarter" idx="5"/>
          </p:nvPr>
        </p:nvSpPr>
        <p:spPr/>
        <p:txBody>
          <a:bodyPr/>
          <a:lstStyle/>
          <a:p>
            <a:pPr>
              <a:defRPr/>
            </a:pPr>
            <a:fld id="{05087172-A424-4605-9E7E-5CE760394D7A}"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smtClean="0"/>
              <a:t>Pre nego što počnem sa prezentacijom rekao</a:t>
            </a:r>
            <a:r>
              <a:rPr lang="sr-Latn-RS" baseline="0" dirty="0" smtClean="0"/>
              <a:t> bih par reči o primeni GIS tehnologije u hidrogeološkoj struci.</a:t>
            </a:r>
          </a:p>
          <a:p>
            <a:r>
              <a:rPr lang="sr-Latn-RS" baseline="0" dirty="0" smtClean="0"/>
              <a:t>Naime, GIS alati se više od 10 godina koriste u rešavanju različitih hidrogeoloških problema. Primena se najčešće ogleda u sledećem:</a:t>
            </a:r>
          </a:p>
          <a:p>
            <a:pPr marL="171450" indent="-171450">
              <a:buFontTx/>
              <a:buChar char="-"/>
            </a:pPr>
            <a:r>
              <a:rPr lang="sr-Latn-RS" baseline="0" dirty="0" smtClean="0"/>
              <a:t>Prostorno skladištenje i prikaz geoloških i hidrogeoloških podataka.</a:t>
            </a:r>
          </a:p>
          <a:p>
            <a:pPr marL="171450" indent="-171450">
              <a:buFontTx/>
              <a:buChar char="-"/>
            </a:pPr>
            <a:r>
              <a:rPr lang="sr-Latn-RS" baseline="0" dirty="0" smtClean="0"/>
              <a:t>Priprema geografskih, geoloških i hidrogeoloških podloga za izvođenje terenskih istraživanja, i kasnije za izradu Projekata, Elaborat i Studija.</a:t>
            </a:r>
          </a:p>
          <a:p>
            <a:pPr marL="171450" indent="-171450">
              <a:buFontTx/>
              <a:buChar char="-"/>
            </a:pPr>
            <a:r>
              <a:rPr lang="sr-Latn-RS" baseline="0" dirty="0" smtClean="0"/>
              <a:t>Izradu hidrogeoloških konceptualnih modela.</a:t>
            </a:r>
          </a:p>
          <a:p>
            <a:pPr marL="171450" indent="-171450">
              <a:buFontTx/>
              <a:buChar char="-"/>
            </a:pPr>
            <a:r>
              <a:rPr lang="sr-Latn-RS" baseline="0" dirty="0" smtClean="0"/>
              <a:t>Priprema oleata za izradu hidrodinamičkih modela.</a:t>
            </a:r>
          </a:p>
          <a:p>
            <a:pPr marL="171450" indent="-171450">
              <a:buFontTx/>
              <a:buChar char="-"/>
            </a:pPr>
            <a:r>
              <a:rPr lang="sr-Latn-RS" baseline="0" dirty="0" smtClean="0"/>
              <a:t>Zaštita podzemnih voda kroz izradu karata ranjivosti podzemnih voda</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4</a:t>
            </a:fld>
            <a:endParaRPr lang="en-US"/>
          </a:p>
        </p:txBody>
      </p:sp>
    </p:spTree>
    <p:extLst>
      <p:ext uri="{BB962C8B-B14F-4D97-AF65-F5344CB8AC3E}">
        <p14:creationId xmlns:p14="http://schemas.microsoft.com/office/powerpoint/2010/main" val="3534689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r>
              <a:rPr lang="sr-Latn-RS" dirty="0" smtClean="0"/>
              <a:t>Spajanjem prethodno prikazanih karata</a:t>
            </a:r>
            <a:r>
              <a:rPr lang="sr-Latn-RS" baseline="0" dirty="0" smtClean="0"/>
              <a:t> dobijena je karta faktora P koja pokazuje zaštitnu ulogu nadizdanske zone.</a:t>
            </a:r>
            <a:endParaRPr lang="sr-Latn-CS" dirty="0" smtClean="0"/>
          </a:p>
        </p:txBody>
      </p:sp>
      <p:sp>
        <p:nvSpPr>
          <p:cNvPr id="4" name="Slide Number Placeholder 3"/>
          <p:cNvSpPr>
            <a:spLocks noGrp="1"/>
          </p:cNvSpPr>
          <p:nvPr>
            <p:ph type="sldNum" sz="quarter" idx="5"/>
          </p:nvPr>
        </p:nvSpPr>
        <p:spPr/>
        <p:txBody>
          <a:bodyPr/>
          <a:lstStyle/>
          <a:p>
            <a:pPr>
              <a:defRPr/>
            </a:pPr>
            <a:fld id="{127AB2C9-35E1-49CA-8BC8-E878C34AF9E8}" type="slidenum">
              <a:rPr lang="en-US" smtClean="0"/>
              <a:pPr>
                <a:defRPr/>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r>
              <a:rPr lang="sr-Latn-RS" dirty="0" smtClean="0"/>
              <a:t>Za proračun I faktora prvo je</a:t>
            </a:r>
            <a:r>
              <a:rPr lang="sr-Latn-RS" baseline="0" dirty="0" smtClean="0"/>
              <a:t> urađena karta I’ karta koja opisuje uslove direktne infiltracije. Ona se računa preko karakteristika tla, vegetacije i nagiba terena.</a:t>
            </a:r>
            <a:endParaRPr lang="sr-Latn-CS" dirty="0" smtClean="0"/>
          </a:p>
        </p:txBody>
      </p:sp>
      <p:sp>
        <p:nvSpPr>
          <p:cNvPr id="4" name="Slide Number Placeholder 3"/>
          <p:cNvSpPr>
            <a:spLocks noGrp="1"/>
          </p:cNvSpPr>
          <p:nvPr>
            <p:ph type="sldNum" sz="quarter" idx="5"/>
          </p:nvPr>
        </p:nvSpPr>
        <p:spPr/>
        <p:txBody>
          <a:bodyPr/>
          <a:lstStyle/>
          <a:p>
            <a:pPr>
              <a:defRPr/>
            </a:pPr>
            <a:fld id="{7AD16A28-CA29-458D-AA60-C80777CA3D6A}" type="slidenum">
              <a:rPr lang="en-US" smtClean="0"/>
              <a:pPr>
                <a:defRPr/>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r>
              <a:rPr lang="sr-Latn-RS" dirty="0" smtClean="0"/>
              <a:t>I’ faktor se kombinuje sa kartom slivnih površina</a:t>
            </a:r>
            <a:r>
              <a:rPr lang="sr-Latn-RS" baseline="0" dirty="0" smtClean="0"/>
              <a:t>, tj. Položaj ponora, </a:t>
            </a:r>
            <a:r>
              <a:rPr lang="sr-Latn-RS" baseline="0" dirty="0" err="1" smtClean="0"/>
              <a:t>ponoski</a:t>
            </a:r>
            <a:r>
              <a:rPr lang="sr-Latn-RS" baseline="0" dirty="0" smtClean="0"/>
              <a:t> zona i </a:t>
            </a:r>
            <a:r>
              <a:rPr lang="sr-Latn-RS" baseline="0" dirty="0" err="1" smtClean="0"/>
              <a:t>poniruićih</a:t>
            </a:r>
            <a:r>
              <a:rPr lang="sr-Latn-RS" baseline="0" dirty="0" smtClean="0"/>
              <a:t> tokova i njihovih slivnih površina.</a:t>
            </a:r>
            <a:endParaRPr lang="sr-Latn-CS" dirty="0" smtClean="0"/>
          </a:p>
        </p:txBody>
      </p:sp>
      <p:sp>
        <p:nvSpPr>
          <p:cNvPr id="4" name="Slide Number Placeholder 3"/>
          <p:cNvSpPr>
            <a:spLocks noGrp="1"/>
          </p:cNvSpPr>
          <p:nvPr>
            <p:ph type="sldNum" sz="quarter" idx="5"/>
          </p:nvPr>
        </p:nvSpPr>
        <p:spPr/>
        <p:txBody>
          <a:bodyPr/>
          <a:lstStyle/>
          <a:p>
            <a:pPr>
              <a:defRPr/>
            </a:pPr>
            <a:fld id="{60CA37DF-DF75-4483-9B65-1787518D8414}" type="slidenum">
              <a:rPr lang="en-US" smtClean="0"/>
              <a:pPr>
                <a:defRPr/>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sr-Latn-RS" dirty="0" smtClean="0"/>
              <a:t>Kada se ove dve karte spoje dobija se</a:t>
            </a:r>
            <a:r>
              <a:rPr lang="sr-Latn-RS" baseline="0" dirty="0" smtClean="0"/>
              <a:t> karta faktora I koja pokazuje stepen zaobilaženja zaštitne funkcije koju pruža nadizdanska zona.</a:t>
            </a:r>
            <a:endParaRPr lang="sr-Latn-CS" dirty="0" smtClean="0"/>
          </a:p>
        </p:txBody>
      </p:sp>
      <p:sp>
        <p:nvSpPr>
          <p:cNvPr id="4" name="Slide Number Placeholder 3"/>
          <p:cNvSpPr>
            <a:spLocks noGrp="1"/>
          </p:cNvSpPr>
          <p:nvPr>
            <p:ph type="sldNum" sz="quarter" idx="5"/>
          </p:nvPr>
        </p:nvSpPr>
        <p:spPr/>
        <p:txBody>
          <a:bodyPr/>
          <a:lstStyle/>
          <a:p>
            <a:pPr>
              <a:defRPr/>
            </a:pPr>
            <a:fld id="{50E7C0B9-0FFA-4119-948D-404EF81E3B5D}" type="slidenum">
              <a:rPr lang="en-US" smtClean="0"/>
              <a:pPr>
                <a:defRPr/>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defTabSz="929579" eaLnBrk="0" fontAlgn="base" hangingPunct="0">
              <a:spcBef>
                <a:spcPct val="30000"/>
              </a:spcBef>
              <a:spcAft>
                <a:spcPct val="0"/>
              </a:spcAft>
              <a:defRPr/>
            </a:pPr>
            <a:r>
              <a:rPr lang="sr-Latn-RS" dirty="0" smtClean="0"/>
              <a:t>Finalna karta ranjivosti upotrebom</a:t>
            </a:r>
            <a:r>
              <a:rPr lang="sr-Latn-RS" baseline="0" dirty="0" smtClean="0"/>
              <a:t> PI </a:t>
            </a:r>
            <a:r>
              <a:rPr lang="sr-Latn-RS" dirty="0" smtClean="0"/>
              <a:t>metode</a:t>
            </a:r>
            <a:r>
              <a:rPr lang="sr-Latn-RS" baseline="0" dirty="0" smtClean="0"/>
              <a:t> je dobijena s</a:t>
            </a:r>
            <a:r>
              <a:rPr lang="sr-Latn-RS" dirty="0" smtClean="0"/>
              <a:t>pajanjem P</a:t>
            </a:r>
            <a:r>
              <a:rPr lang="sr-Latn-RS" baseline="0" dirty="0" smtClean="0"/>
              <a:t> i I karte </a:t>
            </a:r>
            <a:r>
              <a:rPr lang="sr-Latn-RS" dirty="0" smtClean="0"/>
              <a:t>prostim množenjem vrednosti za P i za I u svakoj tački područja istraživanja. Prema veličini PI indeksa</a:t>
            </a:r>
            <a:r>
              <a:rPr lang="sr-Latn-RS" baseline="0" dirty="0" smtClean="0"/>
              <a:t> izdvojeno je 5 klasa ranjivosti.</a:t>
            </a:r>
            <a:endParaRPr lang="sr-Latn-CS" dirty="0" smtClean="0"/>
          </a:p>
        </p:txBody>
      </p:sp>
      <p:sp>
        <p:nvSpPr>
          <p:cNvPr id="4" name="Slide Number Placeholder 3"/>
          <p:cNvSpPr>
            <a:spLocks noGrp="1"/>
          </p:cNvSpPr>
          <p:nvPr>
            <p:ph type="sldNum" sz="quarter" idx="5"/>
          </p:nvPr>
        </p:nvSpPr>
        <p:spPr/>
        <p:txBody>
          <a:bodyPr/>
          <a:lstStyle/>
          <a:p>
            <a:pPr>
              <a:defRPr/>
            </a:pPr>
            <a:fld id="{50E7C0B9-0FFA-4119-948D-404EF81E3B5D}" type="slidenum">
              <a:rPr lang="en-US" smtClean="0"/>
              <a:pPr>
                <a:defRPr/>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smtClean="0"/>
              <a:t>Karta ranjivosti PV NP Tara</a:t>
            </a:r>
            <a:r>
              <a:rPr lang="sr-Latn-RS" baseline="0" dirty="0" smtClean="0"/>
              <a:t> dobijena PI metodom iskorišćena je da se dobije karta predloženih zona sanitarne zaštite na kojoj je takođe izdvojena i potencijalna I zona sanitarne zaštite. Interesantno je da je na osnovu karte ranjivosti izdvojena III zone sanitarne zaštite nedaleko od vrela jer je u tim područjima izdvojena niska ranjivost podzemnih voda. Realno gledano to i ima smisla jer bi se zagađujuća supstanca ispuštena na površini pre pojavila na vrelu iz zone ponora nego iz neke bliže zone</a:t>
            </a:r>
            <a:r>
              <a:rPr lang="sr-Latn-RS" baseline="0" dirty="0" smtClean="0"/>
              <a:t>.</a:t>
            </a:r>
          </a:p>
          <a:p>
            <a:endParaRPr lang="sr-Latn-R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r-Latn-RS" baseline="0" dirty="0" smtClean="0"/>
              <a:t>Švajcarska agencija za zaštitu životne sredine voda još od 1999 godine primenjuje ovakav pristup primene GIS tehnologije i metodologije za ocenu ranjivosti podzemnih za potrebe određivanja zona sanitarne zaštite karstnih izvorišta koja se koriste za potrebe vodosnabdevanja. U zadnjih 5 godina, i u našoj zemlji se GIS sve intenzivnije koristi za potrebe zaštite i održivog korišćenja vodnih resursa.</a:t>
            </a:r>
            <a:endParaRPr lang="sr-Latn-CS" dirty="0"/>
          </a:p>
        </p:txBody>
      </p:sp>
      <p:sp>
        <p:nvSpPr>
          <p:cNvPr id="4" name="Slide Number Placeholder 3"/>
          <p:cNvSpPr>
            <a:spLocks noGrp="1"/>
          </p:cNvSpPr>
          <p:nvPr>
            <p:ph type="sldNum" sz="quarter" idx="10"/>
          </p:nvPr>
        </p:nvSpPr>
        <p:spPr/>
        <p:txBody>
          <a:bodyPr/>
          <a:lstStyle/>
          <a:p>
            <a:pPr>
              <a:defRPr/>
            </a:pPr>
            <a:fld id="{F125ED32-A784-4413-8639-FE605F0F48E5}" type="slidenum">
              <a:rPr lang="en-US" smtClean="0"/>
              <a:pPr>
                <a:defRPr/>
              </a:pPr>
              <a:t>27</a:t>
            </a:fld>
            <a:endParaRPr lang="en-US" dirty="0"/>
          </a:p>
        </p:txBody>
      </p:sp>
    </p:spTree>
    <p:extLst>
      <p:ext uri="{BB962C8B-B14F-4D97-AF65-F5344CB8AC3E}">
        <p14:creationId xmlns:p14="http://schemas.microsoft.com/office/powerpoint/2010/main" val="441537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14F8E14-42F8-4401-A22F-0CD8E7871A1E}" type="slidenum">
              <a:rPr lang="en-US">
                <a:latin typeface="Times New Roman" pitchFamily="48" charset="0"/>
                <a:ea typeface="ＭＳ Ｐゴシック" pitchFamily="48" charset="-128"/>
                <a:cs typeface="ＭＳ Ｐゴシック" pitchFamily="48" charset="-128"/>
              </a:rPr>
              <a:pPr/>
              <a:t>5</a:t>
            </a:fld>
            <a:endParaRPr lang="en-US">
              <a:latin typeface="Times New Roman" pitchFamily="48" charset="0"/>
              <a:ea typeface="ＭＳ Ｐゴシック" pitchFamily="48" charset="-128"/>
              <a:cs typeface="ＭＳ Ｐゴシック" pitchFamily="48" charset="-128"/>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48" charset="0"/>
              <a:ea typeface="ＭＳ Ｐゴシック" pitchFamily="48" charset="-128"/>
              <a:cs typeface="ＭＳ Ｐゴシック" pitchFamily="48" charset="-128"/>
            </a:endParaRPr>
          </a:p>
        </p:txBody>
      </p:sp>
    </p:spTree>
    <p:extLst>
      <p:ext uri="{BB962C8B-B14F-4D97-AF65-F5344CB8AC3E}">
        <p14:creationId xmlns:p14="http://schemas.microsoft.com/office/powerpoint/2010/main" val="258661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r-Latn-RS" dirty="0" smtClean="0"/>
              <a:t>Ako pogledamo ovu sliku, videćemo da se zagađujuće supstance u podzemlje unose infiltracijom zagađene</a:t>
            </a:r>
            <a:r>
              <a:rPr lang="sr-Latn-RS" baseline="0" dirty="0" smtClean="0"/>
              <a:t> vode. Koliko će brzo ove zagađujuće supstance doći do podzemne vode zavisi pre svega od nadizdanske zone. U nekim slučajevima ova zona će u potpunosti sprečiti kretanje zagađujuće supstance ka PV, međutim u nekim slučajevima će zagađujuće supstance sa lakoćom da prođu ovu zonu i veoma brzo uspeti da zagade PV. Ta prirodna zaštita i njena prostorna promena se prikazuje pomoću karti ranjivosti koje su predmet izučavanja u ovom Mr.</a:t>
            </a:r>
            <a:endParaRPr lang="sr-Latn-CS" dirty="0" smtClean="0"/>
          </a:p>
        </p:txBody>
      </p:sp>
      <p:sp>
        <p:nvSpPr>
          <p:cNvPr id="4" name="Slide Number Placeholder 3"/>
          <p:cNvSpPr>
            <a:spLocks noGrp="1"/>
          </p:cNvSpPr>
          <p:nvPr>
            <p:ph type="sldNum" sz="quarter" idx="5"/>
          </p:nvPr>
        </p:nvSpPr>
        <p:spPr/>
        <p:txBody>
          <a:bodyPr/>
          <a:lstStyle/>
          <a:p>
            <a:pPr>
              <a:defRPr/>
            </a:pPr>
            <a:fld id="{9866E370-1F53-4C6E-A1A1-28A87EC813DE}" type="slidenum">
              <a:rPr lang="en-US" smtClean="0"/>
              <a:pPr>
                <a:defRPr/>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smtClean="0"/>
              <a:t>Cela</a:t>
            </a:r>
            <a:r>
              <a:rPr lang="sr-Latn-RS" baseline="0" dirty="0" smtClean="0"/>
              <a:t> stvar postaje dosta komplikovanija kada su u pitanju karstne podzemne vode. Zbog pojave koncentrisane infiltracije, a samim tim i mogućnosti da se karstne podzemne vode veoma brzo zagade, posebna pažnja treba de se posveti zaštiti karstnih voda, a samim tim i što tačnijem određivanju ranjivosti istih.</a:t>
            </a:r>
            <a:endParaRPr lang="sr-Latn-CS" dirty="0"/>
          </a:p>
        </p:txBody>
      </p:sp>
      <p:sp>
        <p:nvSpPr>
          <p:cNvPr id="4" name="Slide Number Placeholder 3"/>
          <p:cNvSpPr>
            <a:spLocks noGrp="1"/>
          </p:cNvSpPr>
          <p:nvPr>
            <p:ph type="sldNum" sz="quarter" idx="10"/>
          </p:nvPr>
        </p:nvSpPr>
        <p:spPr/>
        <p:txBody>
          <a:bodyPr/>
          <a:lstStyle/>
          <a:p>
            <a:pPr>
              <a:defRPr/>
            </a:pPr>
            <a:fld id="{F125ED32-A784-4413-8639-FE605F0F48E5}" type="slidenum">
              <a:rPr lang="en-US" smtClean="0"/>
              <a:pPr>
                <a:defRPr/>
              </a:pPr>
              <a:t>7</a:t>
            </a:fld>
            <a:endParaRPr lang="en-US" dirty="0"/>
          </a:p>
        </p:txBody>
      </p:sp>
    </p:spTree>
    <p:extLst>
      <p:ext uri="{BB962C8B-B14F-4D97-AF65-F5344CB8AC3E}">
        <p14:creationId xmlns:p14="http://schemas.microsoft.com/office/powerpoint/2010/main" val="218390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smtClean="0"/>
              <a:t>Ovo je konceptualni model koji je razvijen u okviru projekata COST 620, projekat finansiran od strane evropske unije koji je okupio naučnik</a:t>
            </a:r>
            <a:r>
              <a:rPr lang="sr-Latn-RS" baseline="0" dirty="0" smtClean="0"/>
              <a:t>e iz svih evropskih zemalja sa ciljem da se </a:t>
            </a:r>
            <a:r>
              <a:rPr lang="sr-Latn-RS" baseline="0" dirty="0" err="1" smtClean="0"/>
              <a:t>iznađu</a:t>
            </a:r>
            <a:r>
              <a:rPr lang="sr-Latn-RS" baseline="0" dirty="0" smtClean="0"/>
              <a:t> i definišu metode za što bolju zaštitu karstnih PV. Prema ovom modelu svaka metoda za ocenu ranjivosti karstnih PV treba da teži ka tome da obuhvati 4 faktora: …</a:t>
            </a:r>
            <a:endParaRPr lang="sr-Latn-CS" dirty="0"/>
          </a:p>
        </p:txBody>
      </p:sp>
      <p:sp>
        <p:nvSpPr>
          <p:cNvPr id="4" name="Slide Number Placeholder 3"/>
          <p:cNvSpPr>
            <a:spLocks noGrp="1"/>
          </p:cNvSpPr>
          <p:nvPr>
            <p:ph type="sldNum" sz="quarter" idx="10"/>
          </p:nvPr>
        </p:nvSpPr>
        <p:spPr/>
        <p:txBody>
          <a:bodyPr/>
          <a:lstStyle/>
          <a:p>
            <a:pPr>
              <a:defRPr/>
            </a:pPr>
            <a:fld id="{F125ED32-A784-4413-8639-FE605F0F48E5}" type="slidenum">
              <a:rPr lang="en-US" smtClean="0"/>
              <a:pPr>
                <a:defRPr/>
              </a:pPr>
              <a:t>8</a:t>
            </a:fld>
            <a:endParaRPr lang="en-US" dirty="0"/>
          </a:p>
        </p:txBody>
      </p:sp>
    </p:spTree>
    <p:extLst>
      <p:ext uri="{BB962C8B-B14F-4D97-AF65-F5344CB8AC3E}">
        <p14:creationId xmlns:p14="http://schemas.microsoft.com/office/powerpoint/2010/main" val="16524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014F8E14-42F8-4401-A22F-0CD8E7871A1E}" type="slidenum">
              <a:rPr lang="en-US">
                <a:latin typeface="Times New Roman" pitchFamily="48" charset="0"/>
                <a:ea typeface="ＭＳ Ｐゴシック" pitchFamily="48" charset="-128"/>
                <a:cs typeface="ＭＳ Ｐゴシック" pitchFamily="48" charset="-128"/>
              </a:rPr>
              <a:pPr/>
              <a:t>9</a:t>
            </a:fld>
            <a:endParaRPr lang="en-US">
              <a:latin typeface="Times New Roman" pitchFamily="48" charset="0"/>
              <a:ea typeface="ＭＳ Ｐゴシック" pitchFamily="48" charset="-128"/>
              <a:cs typeface="ＭＳ Ｐゴシック" pitchFamily="48" charset="-128"/>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48" charset="0"/>
              <a:ea typeface="ＭＳ Ｐゴシック" pitchFamily="48" charset="-128"/>
              <a:cs typeface="ＭＳ Ｐゴシック" pitchFamily="48" charset="-128"/>
            </a:endParaRPr>
          </a:p>
        </p:txBody>
      </p:sp>
    </p:spTree>
    <p:extLst>
      <p:ext uri="{BB962C8B-B14F-4D97-AF65-F5344CB8AC3E}">
        <p14:creationId xmlns:p14="http://schemas.microsoft.com/office/powerpoint/2010/main" val="2586612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CS" dirty="0" smtClean="0"/>
              <a:t>Ovo je primer ocene ranjivosti</a:t>
            </a:r>
            <a:r>
              <a:rPr lang="sr-Latn-CS" baseline="0" dirty="0" smtClean="0"/>
              <a:t> podzemnih voda primenom parametarskih metoda. Metoda uzima grupu parametara za koje se smatra da bitno utiču na ranjivost PV. Za svaki parametar se izrađuje posebna karta, na kojoj se teren klasifikuje prema veličini tog parametara. Za svaku klasu se dodeljuju poeni. Spajanjem karata svih parametara sumiraju se poeni i onda se na osnovu ukupnog broja poena vrši izdvajanje različitih klasa ranjivosti PV.</a:t>
            </a:r>
            <a:endParaRPr lang="sr-Latn-CS" dirty="0"/>
          </a:p>
        </p:txBody>
      </p:sp>
      <p:sp>
        <p:nvSpPr>
          <p:cNvPr id="4" name="Slide Number Placeholder 3"/>
          <p:cNvSpPr>
            <a:spLocks noGrp="1"/>
          </p:cNvSpPr>
          <p:nvPr>
            <p:ph type="sldNum" sz="quarter" idx="10"/>
          </p:nvPr>
        </p:nvSpPr>
        <p:spPr/>
        <p:txBody>
          <a:bodyPr/>
          <a:lstStyle/>
          <a:p>
            <a:pPr>
              <a:defRPr/>
            </a:pPr>
            <a:fld id="{F125ED32-A784-4413-8639-FE605F0F48E5}" type="slidenum">
              <a:rPr lang="en-US" smtClean="0"/>
              <a:pPr>
                <a:defRPr/>
              </a:pPr>
              <a:t>10</a:t>
            </a:fld>
            <a:endParaRPr lang="en-US" dirty="0"/>
          </a:p>
        </p:txBody>
      </p:sp>
    </p:spTree>
    <p:extLst>
      <p:ext uri="{BB962C8B-B14F-4D97-AF65-F5344CB8AC3E}">
        <p14:creationId xmlns:p14="http://schemas.microsoft.com/office/powerpoint/2010/main" val="2211335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smtClean="0"/>
              <a:t>Karte ranjivosti</a:t>
            </a:r>
            <a:r>
              <a:rPr lang="sr-Latn-RS" baseline="0" dirty="0" smtClean="0"/>
              <a:t> nam prostorno pokazuju koliko je prirodna sredina sposobna da zaštiti podzemne vode. Kada se izrađuju ove karte vrši se klasifikacija terena na osnovu stepena ranjivosti podzemnih voda. Kao što vidimo iz ove tabele preporučuje se izdvajanje 5 klasa ranjivosti, od veoma niske do veoma visoke klase ranjivosti. Veoma visoka, odnosno ekstremna ranjivost podzemnih voda nam ukazuje da će zagađujuće supstance u većini scenarija zagađivanja veoma brzo da ugroze PV. Veoma niska ranjivost nam ukazuje da prirodna sredina sprečava bilo kakvo vertikalno kretanje podzemnih voda, a samim tim i transport zagađujućih supstanci do istih.</a:t>
            </a:r>
            <a:endParaRPr lang="sr-Latn-CS" dirty="0"/>
          </a:p>
        </p:txBody>
      </p:sp>
      <p:sp>
        <p:nvSpPr>
          <p:cNvPr id="4" name="Slide Number Placeholder 3"/>
          <p:cNvSpPr>
            <a:spLocks noGrp="1"/>
          </p:cNvSpPr>
          <p:nvPr>
            <p:ph type="sldNum" sz="quarter" idx="10"/>
          </p:nvPr>
        </p:nvSpPr>
        <p:spPr/>
        <p:txBody>
          <a:bodyPr/>
          <a:lstStyle/>
          <a:p>
            <a:pPr>
              <a:defRPr/>
            </a:pPr>
            <a:fld id="{F125ED32-A784-4413-8639-FE605F0F48E5}" type="slidenum">
              <a:rPr lang="en-US" smtClean="0"/>
              <a:pPr>
                <a:defRPr/>
              </a:pPr>
              <a:t>11</a:t>
            </a:fld>
            <a:endParaRPr lang="en-US" dirty="0"/>
          </a:p>
        </p:txBody>
      </p:sp>
    </p:spTree>
    <p:extLst>
      <p:ext uri="{BB962C8B-B14F-4D97-AF65-F5344CB8AC3E}">
        <p14:creationId xmlns:p14="http://schemas.microsoft.com/office/powerpoint/2010/main" val="2451521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blue">
    <p:spTree>
      <p:nvGrpSpPr>
        <p:cNvPr id="1" name=""/>
        <p:cNvGrpSpPr/>
        <p:nvPr/>
      </p:nvGrpSpPr>
      <p:grpSpPr>
        <a:xfrm>
          <a:off x="0" y="0"/>
          <a:ext cx="0" cy="0"/>
          <a:chOff x="0" y="0"/>
          <a:chExt cx="0" cy="0"/>
        </a:xfrm>
      </p:grpSpPr>
      <p:pic>
        <p:nvPicPr>
          <p:cNvPr id="4" name="Picture 3" descr="DiscoveringWorldSlid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a:blip r:embed="rId3"/>
          <a:stretch>
            <a:fillRect/>
          </a:stretch>
        </p:blipFill>
        <p:spPr>
          <a:xfrm>
            <a:off x="6470316" y="5702062"/>
            <a:ext cx="1824972" cy="620676"/>
          </a:xfrm>
          <a:prstGeom prst="rect">
            <a:avLst/>
          </a:prstGeom>
        </p:spPr>
      </p:pic>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Esri_blue">
    <p:spTree>
      <p:nvGrpSpPr>
        <p:cNvPr id="1" name=""/>
        <p:cNvGrpSpPr/>
        <p:nvPr/>
      </p:nvGrpSpPr>
      <p:grpSpPr>
        <a:xfrm>
          <a:off x="0" y="0"/>
          <a:ext cx="0" cy="0"/>
          <a:chOff x="0" y="0"/>
          <a:chExt cx="0" cy="0"/>
        </a:xfrm>
      </p:grpSpPr>
      <p:pic>
        <p:nvPicPr>
          <p:cNvPr id="7" name="Picture 6" descr="logoSlideBack.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9158599" cy="6868949"/>
          </a:xfrm>
          <a:prstGeom prst="rect">
            <a:avLst/>
          </a:prstGeom>
        </p:spPr>
      </p:pic>
      <p:pic>
        <p:nvPicPr>
          <p:cNvPr id="3" name="Picture 2"/>
          <p:cNvPicPr>
            <a:picLocks noChangeAspect="1"/>
          </p:cNvPicPr>
          <p:nvPr userDrawn="1"/>
        </p:nvPicPr>
        <p:blipFill>
          <a:blip r:embed="rId3"/>
          <a:stretch>
            <a:fillRect/>
          </a:stretch>
        </p:blipFill>
        <p:spPr>
          <a:xfrm>
            <a:off x="1857482" y="1941053"/>
            <a:ext cx="5429036" cy="1846424"/>
          </a:xfrm>
          <a:prstGeom prst="rect">
            <a:avLst/>
          </a:prstGeom>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_bl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71500" cy="6878625"/>
          </a:xfrm>
          <a:prstGeom prst="rect">
            <a:avLst/>
          </a:prstGeom>
        </p:spPr>
      </p:pic>
      <p:sp>
        <p:nvSpPr>
          <p:cNvPr id="2" name="Title 1"/>
          <p:cNvSpPr>
            <a:spLocks noGrp="1"/>
          </p:cNvSpPr>
          <p:nvPr>
            <p:ph type="ctrTitle" hasCustomPrompt="1"/>
          </p:nvPr>
        </p:nvSpPr>
        <p:spPr>
          <a:xfrm>
            <a:off x="944628" y="1828800"/>
            <a:ext cx="5656772"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944628" y="3246120"/>
            <a:ext cx="565678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8" name="Picture 7"/>
          <p:cNvPicPr>
            <a:picLocks noChangeAspect="1"/>
          </p:cNvPicPr>
          <p:nvPr userDrawn="1"/>
        </p:nvPicPr>
        <p:blipFill>
          <a:blip r:embed="rId3"/>
          <a:stretch>
            <a:fillRect/>
          </a:stretch>
        </p:blipFill>
        <p:spPr>
          <a:xfrm>
            <a:off x="6470316" y="5702062"/>
            <a:ext cx="1824972" cy="620676"/>
          </a:xfrm>
          <a:prstGeom prst="rect">
            <a:avLst/>
          </a:prstGeom>
        </p:spPr>
      </p:pic>
    </p:spTree>
    <p:extLst>
      <p:ext uri="{BB962C8B-B14F-4D97-AF65-F5344CB8AC3E}">
        <p14:creationId xmlns:p14="http://schemas.microsoft.com/office/powerpoint/2010/main" val="2496290228"/>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9158598" cy="6868948"/>
          </a:xfrm>
          <a:prstGeom prst="rect">
            <a:avLst/>
          </a:prstGeom>
        </p:spPr>
      </p:pic>
      <p:pic>
        <p:nvPicPr>
          <p:cNvPr id="9" name="Picture 8"/>
          <p:cNvPicPr>
            <a:picLocks noChangeAspect="1"/>
          </p:cNvPicPr>
          <p:nvPr userDrawn="1"/>
        </p:nvPicPr>
        <p:blipFill>
          <a:blip r:embed="rId3"/>
          <a:stretch>
            <a:fillRect/>
          </a:stretch>
        </p:blipFill>
        <p:spPr>
          <a:xfrm>
            <a:off x="6470316" y="5702062"/>
            <a:ext cx="1824972" cy="620676"/>
          </a:xfrm>
          <a:prstGeom prst="rect">
            <a:avLst/>
          </a:prstGeom>
        </p:spPr>
      </p:pic>
      <p:sp>
        <p:nvSpPr>
          <p:cNvPr id="2" name="Title 1"/>
          <p:cNvSpPr>
            <a:spLocks noGrp="1"/>
          </p:cNvSpPr>
          <p:nvPr>
            <p:ph type="title" hasCustomPrompt="1"/>
          </p:nvPr>
        </p:nvSpPr>
        <p:spPr>
          <a:xfrm>
            <a:off x="914400" y="722376"/>
            <a:ext cx="7315200" cy="484631"/>
          </a:xfrm>
        </p:spPr>
        <p:txBody>
          <a:bodyPr anchor="t"/>
          <a:lstStyle>
            <a:lvl1pPr>
              <a:defRPr>
                <a:solidFill>
                  <a:srgbClr val="007AC2"/>
                </a:solidFill>
                <a:latin typeface="+mj-lt"/>
              </a:defRPr>
            </a:lvl1pPr>
          </a:lstStyle>
          <a:p>
            <a:r>
              <a:rPr lang="en-US" dirty="0"/>
              <a:t>Click to edit master title style</a:t>
            </a:r>
          </a:p>
        </p:txBody>
      </p:sp>
      <p:sp>
        <p:nvSpPr>
          <p:cNvPr id="3" name="Content Placeholder 2"/>
          <p:cNvSpPr>
            <a:spLocks noGrp="1"/>
          </p:cNvSpPr>
          <p:nvPr>
            <p:ph idx="1" hasCustomPrompt="1"/>
          </p:nvPr>
        </p:nvSpPr>
        <p:spPr>
          <a:xfrm>
            <a:off x="914400" y="1947672"/>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9158598" cy="6868948"/>
          </a:xfrm>
          <a:prstGeom prst="rect">
            <a:avLst/>
          </a:prstGeom>
        </p:spPr>
      </p:pic>
      <p:pic>
        <p:nvPicPr>
          <p:cNvPr id="7" name="Picture 6"/>
          <p:cNvPicPr>
            <a:picLocks noChangeAspect="1"/>
          </p:cNvPicPr>
          <p:nvPr userDrawn="1"/>
        </p:nvPicPr>
        <p:blipFill>
          <a:blip r:embed="rId3"/>
          <a:stretch>
            <a:fillRect/>
          </a:stretch>
        </p:blipFill>
        <p:spPr>
          <a:xfrm>
            <a:off x="6470316" y="5702062"/>
            <a:ext cx="1824972" cy="620676"/>
          </a:xfrm>
          <a:prstGeom prst="rect">
            <a:avLst/>
          </a:prstGeom>
        </p:spPr>
      </p:pic>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400" b="1" i="0" kern="1200" dirty="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9158598" cy="6868949"/>
          </a:xfrm>
          <a:prstGeom prst="rect">
            <a:avLst/>
          </a:prstGeom>
        </p:spPr>
      </p:pic>
      <p:sp>
        <p:nvSpPr>
          <p:cNvPr id="2" name="Title 1"/>
          <p:cNvSpPr>
            <a:spLocks noGrp="1"/>
          </p:cNvSpPr>
          <p:nvPr>
            <p:ph type="title" hasCustomPrompt="1"/>
          </p:nvPr>
        </p:nvSpPr>
        <p:spPr>
          <a:xfrm>
            <a:off x="914400" y="1600200"/>
            <a:ext cx="7315200" cy="2057400"/>
          </a:xfrm>
        </p:spPr>
        <p:txBody>
          <a:bodyPr anchor="t"/>
          <a:lstStyle>
            <a:lvl1pPr>
              <a:defRPr sz="7200" baseline="0">
                <a:solidFill>
                  <a:srgbClr val="007AC2"/>
                </a:solidFill>
              </a:defRPr>
            </a:lvl1pPr>
          </a:lstStyle>
          <a:p>
            <a:r>
              <a:rPr lang="en-US" dirty="0"/>
              <a:t>BIG but short</a:t>
            </a:r>
            <a:br>
              <a:rPr lang="en-US" dirty="0"/>
            </a:br>
            <a:r>
              <a:rPr lang="en-US" dirty="0"/>
              <a:t>message here</a:t>
            </a:r>
          </a:p>
        </p:txBody>
      </p:sp>
      <p:pic>
        <p:nvPicPr>
          <p:cNvPr id="7" name="Picture 6"/>
          <p:cNvPicPr>
            <a:picLocks noChangeAspect="1"/>
          </p:cNvPicPr>
          <p:nvPr userDrawn="1"/>
        </p:nvPicPr>
        <p:blipFill>
          <a:blip r:embed="rId3"/>
          <a:stretch>
            <a:fillRect/>
          </a:stretch>
        </p:blipFill>
        <p:spPr>
          <a:xfrm>
            <a:off x="6470316" y="5702062"/>
            <a:ext cx="1824972" cy="620676"/>
          </a:xfrm>
          <a:prstGeom prst="rect">
            <a:avLst/>
          </a:prstGeom>
        </p:spPr>
      </p:pic>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pic>
        <p:nvPicPr>
          <p:cNvPr id="7" name="Picture 6" descr="logoSlideBack.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9158599" cy="6868949"/>
          </a:xfrm>
          <a:prstGeom prst="rect">
            <a:avLst/>
          </a:prstGeom>
        </p:spPr>
      </p:pic>
      <p:sp>
        <p:nvSpPr>
          <p:cNvPr id="2" name="Title 1"/>
          <p:cNvSpPr>
            <a:spLocks noGrp="1"/>
          </p:cNvSpPr>
          <p:nvPr>
            <p:ph type="title" hasCustomPrompt="1"/>
          </p:nvPr>
        </p:nvSpPr>
        <p:spPr>
          <a:xfrm>
            <a:off x="1836821"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071491" y="4114800"/>
            <a:ext cx="3200400" cy="728662"/>
          </a:xfrm>
        </p:spPr>
        <p:txBody>
          <a:bodyPr anchor="t"/>
          <a:lstStyle>
            <a:lvl1pPr marL="0" indent="0" algn="r">
              <a:spcBef>
                <a:spcPts val="0"/>
              </a:spcBef>
              <a:spcAft>
                <a:spcPts val="300"/>
              </a:spcAft>
              <a:buFontTx/>
              <a:buNone/>
              <a:defRPr b="0" i="0" baseline="0">
                <a:solidFill>
                  <a:srgbClr val="007AC2"/>
                </a:solidFill>
                <a:latin typeface="+mn-lt"/>
                <a:cs typeface="Avenir LT Std 65 Medium"/>
              </a:defRPr>
            </a:lvl1pPr>
          </a:lstStyle>
          <a:p>
            <a:pPr lvl="0"/>
            <a:r>
              <a:rPr lang="en-US" dirty="0"/>
              <a:t>Name</a:t>
            </a:r>
          </a:p>
        </p:txBody>
      </p:sp>
      <p:pic>
        <p:nvPicPr>
          <p:cNvPr id="9" name="Picture 8"/>
          <p:cNvPicPr>
            <a:picLocks noChangeAspect="1"/>
          </p:cNvPicPr>
          <p:nvPr userDrawn="1"/>
        </p:nvPicPr>
        <p:blipFill>
          <a:blip r:embed="rId3"/>
          <a:stretch>
            <a:fillRect/>
          </a:stretch>
        </p:blipFill>
        <p:spPr>
          <a:xfrm>
            <a:off x="914400" y="685800"/>
            <a:ext cx="1824972" cy="620676"/>
          </a:xfrm>
          <a:prstGeom prst="rect">
            <a:avLst/>
          </a:prstGeom>
        </p:spPr>
      </p:pic>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399" y="722376"/>
            <a:ext cx="7312991" cy="484632"/>
          </a:xfrm>
        </p:spPr>
        <p:txBody>
          <a:bodyPr/>
          <a:lstStyle>
            <a:lvl1pPr algn="l" defTabSz="457200" rtl="0" eaLnBrk="1" latinLnBrk="0" hangingPunct="1">
              <a:lnSpc>
                <a:spcPct val="100000"/>
              </a:lnSpc>
              <a:spcBef>
                <a:spcPct val="0"/>
              </a:spcBef>
              <a:buNone/>
              <a:defRPr lang="en-US" sz="3400" b="1" i="0" kern="1200" baseline="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2"/>
          <a:stretch>
            <a:fillRect/>
          </a:stretch>
        </p:blipFill>
        <p:spPr>
          <a:xfrm>
            <a:off x="6470316" y="5702062"/>
            <a:ext cx="1824972" cy="620676"/>
          </a:xfrm>
          <a:prstGeom prst="rect">
            <a:avLst/>
          </a:prstGeom>
        </p:spPr>
      </p:pic>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6470316" y="5702062"/>
            <a:ext cx="1824972" cy="620676"/>
          </a:xfrm>
          <a:prstGeom prst="rect">
            <a:avLst/>
          </a:prstGeom>
        </p:spPr>
      </p:pic>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ection Title_blue">
    <p:spTree>
      <p:nvGrpSpPr>
        <p:cNvPr id="1" name=""/>
        <p:cNvGrpSpPr/>
        <p:nvPr/>
      </p:nvGrpSpPr>
      <p:grpSpPr>
        <a:xfrm>
          <a:off x="0" y="0"/>
          <a:ext cx="0" cy="0"/>
          <a:chOff x="0" y="0"/>
          <a:chExt cx="0" cy="0"/>
        </a:xfrm>
      </p:grpSpPr>
      <p:pic>
        <p:nvPicPr>
          <p:cNvPr id="4" name="Picture 3" descr="SectionSlide_Bkgrnd.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028699" y="2184168"/>
            <a:ext cx="4114800" cy="1349988"/>
          </a:xfrm>
        </p:spPr>
        <p:txBody>
          <a:bodyPr anchor="b">
            <a:noAutofit/>
          </a:bodyPr>
          <a:lstStyle>
            <a:lvl1pPr algn="l" defTabSz="457200" rtl="0" eaLnBrk="1" latinLnBrk="0" hangingPunct="1">
              <a:lnSpc>
                <a:spcPct val="100000"/>
              </a:lnSpc>
              <a:spcBef>
                <a:spcPct val="0"/>
              </a:spcBef>
              <a:buNone/>
              <a:defRPr kumimoji="0" lang="en-US" sz="4400" b="1" i="0" kern="1200" cap="none" baseline="0">
                <a:solidFill>
                  <a:srgbClr val="FFFFFF"/>
                </a:solidFill>
                <a:effectLst/>
                <a:latin typeface="+mj-lt"/>
                <a:ea typeface="+mj-ea"/>
                <a:cs typeface="Avenir LT Std 55 Roman" pitchFamily="34" charset="0"/>
              </a:defRPr>
            </a:lvl1pPr>
          </a:lstStyle>
          <a:p>
            <a:r>
              <a:rPr kumimoji="0" lang="en-US" dirty="0"/>
              <a:t>Click to edit </a:t>
            </a:r>
            <a:br>
              <a:rPr kumimoji="0" lang="en-US" dirty="0"/>
            </a:br>
            <a:r>
              <a:rPr kumimoji="0" lang="en-US" dirty="0"/>
              <a:t>section title</a:t>
            </a:r>
            <a:endParaRPr lang="en-US" dirty="0"/>
          </a:p>
        </p:txBody>
      </p:sp>
      <p:sp>
        <p:nvSpPr>
          <p:cNvPr id="3" name="Text Placeholder 2"/>
          <p:cNvSpPr>
            <a:spLocks noGrp="1"/>
          </p:cNvSpPr>
          <p:nvPr>
            <p:ph type="body" idx="1" hasCustomPrompt="1"/>
          </p:nvPr>
        </p:nvSpPr>
        <p:spPr>
          <a:xfrm>
            <a:off x="1028700" y="3737690"/>
            <a:ext cx="4114800" cy="320040"/>
          </a:xfrm>
        </p:spPr>
        <p:txBody>
          <a:bodyPr anchor="t">
            <a:noAutofit/>
          </a:bodyPr>
          <a:lstStyle>
            <a:lvl1pPr marL="0" indent="0" algn="l">
              <a:lnSpc>
                <a:spcPts val="2300"/>
              </a:lnSpc>
              <a:spcBef>
                <a:spcPts val="0"/>
              </a:spcBef>
              <a:spcAft>
                <a:spcPts val="600"/>
              </a:spcAft>
              <a:buNone/>
              <a:defRPr sz="2000" b="0" i="0">
                <a:solidFill>
                  <a:schemeClr val="bg1"/>
                </a:solidFill>
                <a:latin typeface="+mn-lt"/>
                <a:cs typeface="Avenir LT Std 65 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cxnSp>
        <p:nvCxnSpPr>
          <p:cNvPr id="9" name="Straight Connector 8"/>
          <p:cNvCxnSpPr/>
          <p:nvPr userDrawn="1"/>
        </p:nvCxnSpPr>
        <p:spPr bwMode="auto">
          <a:xfrm>
            <a:off x="5943600" y="5486400"/>
            <a:ext cx="3200400" cy="1588"/>
          </a:xfrm>
          <a:prstGeom prst="line">
            <a:avLst/>
          </a:prstGeom>
          <a:noFill/>
          <a:ln w="12700" cap="flat" cmpd="sng" algn="ctr">
            <a:solidFill>
              <a:schemeClr val="bg1"/>
            </a:solidFill>
            <a:prstDash val="solid"/>
            <a:round/>
            <a:headEnd type="none" w="med" len="med"/>
            <a:tailEnd type="none" w="med" len="med"/>
          </a:ln>
          <a:effectLst/>
        </p:spPr>
      </p:cxnSp>
      <p:cxnSp>
        <p:nvCxnSpPr>
          <p:cNvPr id="10" name="Straight Connector 9"/>
          <p:cNvCxnSpPr/>
          <p:nvPr userDrawn="1"/>
        </p:nvCxnSpPr>
        <p:spPr bwMode="auto">
          <a:xfrm>
            <a:off x="5943600" y="5257800"/>
            <a:ext cx="3200400" cy="1588"/>
          </a:xfrm>
          <a:prstGeom prst="line">
            <a:avLst/>
          </a:prstGeom>
          <a:noFill/>
          <a:ln w="12700" cap="flat" cmpd="sng" algn="ctr">
            <a:solidFill>
              <a:schemeClr val="bg1"/>
            </a:solidFill>
            <a:prstDash val="solid"/>
            <a:round/>
            <a:headEnd type="none" w="med" len="med"/>
            <a:tailEnd type="none" w="med" len="med"/>
          </a:ln>
          <a:effectLst/>
        </p:spPr>
      </p:cxnSp>
      <p:pic>
        <p:nvPicPr>
          <p:cNvPr id="11" name="Picture 10"/>
          <p:cNvPicPr>
            <a:picLocks noChangeAspect="1"/>
          </p:cNvPicPr>
          <p:nvPr userDrawn="1"/>
        </p:nvPicPr>
        <p:blipFill>
          <a:blip r:embed="rId3"/>
          <a:stretch>
            <a:fillRect/>
          </a:stretch>
        </p:blipFill>
        <p:spPr>
          <a:xfrm>
            <a:off x="6470316" y="5702062"/>
            <a:ext cx="1824972" cy="620676"/>
          </a:xfrm>
          <a:prstGeom prst="rect">
            <a:avLst/>
          </a:prstGeom>
        </p:spPr>
      </p:pic>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FF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722376"/>
            <a:ext cx="7315200" cy="484631"/>
          </a:xfrm>
          <a:prstGeom prst="rect">
            <a:avLst/>
          </a:prstGeom>
        </p:spPr>
        <p:txBody>
          <a:bodyPr vert="horz" lIns="0" tIns="0" rIns="0" bIns="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947672"/>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cSld>
  <p:clrMap bg1="lt1" tx1="dk1" bg2="lt2" tx2="dk2" accent1="accent1" accent2="accent2" accent3="accent3" accent4="accent4" accent5="accent5" accent6="accent6" hlink="hlink" folHlink="folHlink"/>
  <p:sldLayoutIdLst>
    <p:sldLayoutId id="2147485550" r:id="rId1"/>
    <p:sldLayoutId id="2147485589" r:id="rId2"/>
    <p:sldLayoutId id="2147485551" r:id="rId3"/>
    <p:sldLayoutId id="2147485586" r:id="rId4"/>
    <p:sldLayoutId id="2147485553" r:id="rId5"/>
    <p:sldLayoutId id="2147485554" r:id="rId6"/>
    <p:sldLayoutId id="2147485555" r:id="rId7"/>
    <p:sldLayoutId id="2147485556" r:id="rId8"/>
    <p:sldLayoutId id="2147485557" r:id="rId9"/>
    <p:sldLayoutId id="2147485558"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34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hyperlink" Target="http://gisday.rgf.r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hyperlink" Target="http://gisday.rgf.rs/" TargetMode="External"/><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35.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9702" y="3342719"/>
            <a:ext cx="577901" cy="740883"/>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7377" y="3286122"/>
            <a:ext cx="709519" cy="854079"/>
          </a:xfrm>
          <a:prstGeom prst="rect">
            <a:avLst/>
          </a:prstGeom>
        </p:spPr>
      </p:pic>
      <p:sp>
        <p:nvSpPr>
          <p:cNvPr id="4" name="TextBox 3"/>
          <p:cNvSpPr txBox="1"/>
          <p:nvPr/>
        </p:nvSpPr>
        <p:spPr>
          <a:xfrm>
            <a:off x="1345040" y="466657"/>
            <a:ext cx="5816599" cy="275215"/>
          </a:xfrm>
          <a:prstGeom prst="rect">
            <a:avLst/>
          </a:prstGeom>
          <a:noFill/>
          <a:effectLst>
            <a:outerShdw blurRad="50800" dist="38100" dir="2700000" algn="tl" rotWithShape="0">
              <a:prstClr val="black">
                <a:alpha val="40000"/>
              </a:prstClr>
            </a:outerShdw>
          </a:effectLst>
        </p:spPr>
        <p:txBody>
          <a:bodyPr wrap="none" lIns="0" tIns="0" rIns="0" bIns="0" rtlCol="0">
            <a:noAutofit/>
          </a:bodyPr>
          <a:lstStyle/>
          <a:p>
            <a:pPr algn="l" eaLnBrk="0" hangingPunct="0">
              <a:lnSpc>
                <a:spcPts val="1800"/>
              </a:lnSpc>
            </a:pPr>
            <a:r>
              <a:rPr lang="en-US" b="1" dirty="0" smtClean="0">
                <a:solidFill>
                  <a:schemeClr val="bg1"/>
                </a:solidFill>
              </a:rPr>
              <a:t>Univerzitet u Beogradu – Rudarsko-geolo</a:t>
            </a:r>
            <a:r>
              <a:rPr lang="sr-Latn-RS" b="1" dirty="0" smtClean="0">
                <a:solidFill>
                  <a:schemeClr val="bg1"/>
                </a:solidFill>
              </a:rPr>
              <a:t>ški fakultet</a:t>
            </a:r>
            <a:endParaRPr lang="en-US" b="1" dirty="0" smtClean="0">
              <a:solidFill>
                <a:schemeClr val="bg1"/>
              </a:solidFill>
            </a:endParaRPr>
          </a:p>
        </p:txBody>
      </p:sp>
      <p:sp>
        <p:nvSpPr>
          <p:cNvPr id="6" name="TextBox 5"/>
          <p:cNvSpPr txBox="1"/>
          <p:nvPr/>
        </p:nvSpPr>
        <p:spPr>
          <a:xfrm>
            <a:off x="7188189" y="4312506"/>
            <a:ext cx="1585546" cy="272213"/>
          </a:xfrm>
          <a:prstGeom prst="rect">
            <a:avLst/>
          </a:prstGeom>
          <a:noFill/>
          <a:ln>
            <a:noFill/>
          </a:ln>
          <a:effectLst/>
        </p:spPr>
        <p:txBody>
          <a:bodyPr wrap="none" lIns="0" tIns="0" rIns="0" bIns="0" rtlCol="0">
            <a:noAutofit/>
          </a:bodyPr>
          <a:lstStyle/>
          <a:p>
            <a:pPr algn="l" eaLnBrk="0" hangingPunct="0">
              <a:lnSpc>
                <a:spcPts val="1800"/>
              </a:lnSpc>
            </a:pPr>
            <a:r>
              <a:rPr lang="sr-Latn-RS" sz="1400" b="1" u="sng" dirty="0" smtClean="0">
                <a:ea typeface="+mn-ea"/>
                <a:cs typeface="+mn-cs"/>
                <a:hlinkClick r:id="rId4"/>
              </a:rPr>
              <a:t>http://gisday.rgf.rs</a:t>
            </a:r>
            <a:endParaRPr lang="en-US" sz="1400" b="1" u="sng" dirty="0" smtClean="0">
              <a:ea typeface="+mn-ea"/>
              <a:cs typeface="+mn-cs"/>
            </a:endParaRPr>
          </a:p>
        </p:txBody>
      </p:sp>
      <p:sp>
        <p:nvSpPr>
          <p:cNvPr id="7" name="TextBox 6"/>
          <p:cNvSpPr txBox="1"/>
          <p:nvPr/>
        </p:nvSpPr>
        <p:spPr>
          <a:xfrm>
            <a:off x="3648974" y="2035834"/>
            <a:ext cx="45719" cy="45719"/>
          </a:xfrm>
          <a:prstGeom prst="rect">
            <a:avLst/>
          </a:prstGeom>
          <a:noFill/>
          <a:effectLst/>
        </p:spPr>
        <p:txBody>
          <a:bodyPr wrap="square" lIns="0" tIns="0" rIns="0" bIns="0" rtlCol="0">
            <a:noAutofit/>
          </a:bodyPr>
          <a:lstStyle/>
          <a:p>
            <a:pPr algn="l" eaLnBrk="0" hangingPunct="0">
              <a:lnSpc>
                <a:spcPts val="1800"/>
              </a:lnSpc>
            </a:pPr>
            <a:endParaRPr lang="en-US" sz="1400" b="1" dirty="0" smtClean="0">
              <a:ea typeface="+mn-ea"/>
              <a:cs typeface="+mn-cs"/>
            </a:endParaRPr>
          </a:p>
        </p:txBody>
      </p:sp>
      <p:sp>
        <p:nvSpPr>
          <p:cNvPr id="8" name="TextBox 7"/>
          <p:cNvSpPr txBox="1"/>
          <p:nvPr/>
        </p:nvSpPr>
        <p:spPr>
          <a:xfrm>
            <a:off x="1592089" y="1253204"/>
            <a:ext cx="5322500" cy="263106"/>
          </a:xfrm>
          <a:prstGeom prst="rect">
            <a:avLst/>
          </a:prstGeom>
          <a:noFill/>
          <a:effectLst>
            <a:outerShdw blurRad="50800" dist="38100" dir="2700000" algn="tl" rotWithShape="0">
              <a:prstClr val="black">
                <a:alpha val="40000"/>
              </a:prstClr>
            </a:outerShdw>
          </a:effectLst>
        </p:spPr>
        <p:txBody>
          <a:bodyPr wrap="square" lIns="0" tIns="0" rIns="0" bIns="0" rtlCol="0">
            <a:noAutofit/>
          </a:bodyPr>
          <a:lstStyle/>
          <a:p>
            <a:pPr algn="l" eaLnBrk="0" hangingPunct="0">
              <a:lnSpc>
                <a:spcPts val="1800"/>
              </a:lnSpc>
            </a:pPr>
            <a:r>
              <a:rPr lang="sr-Latn-RS" sz="2800" b="1" dirty="0" smtClean="0">
                <a:solidFill>
                  <a:schemeClr val="bg1"/>
                </a:solidFill>
              </a:rPr>
              <a:t>Promociju „GIS Dana“ u Srbiji</a:t>
            </a:r>
            <a:endParaRPr lang="en-US" sz="2800" b="1" dirty="0" smtClean="0">
              <a:solidFill>
                <a:schemeClr val="bg1"/>
              </a:solidFill>
            </a:endParaRPr>
          </a:p>
        </p:txBody>
      </p:sp>
      <p:sp>
        <p:nvSpPr>
          <p:cNvPr id="9" name="TextBox 8"/>
          <p:cNvSpPr txBox="1"/>
          <p:nvPr/>
        </p:nvSpPr>
        <p:spPr>
          <a:xfrm>
            <a:off x="3713019" y="785005"/>
            <a:ext cx="953865" cy="263106"/>
          </a:xfrm>
          <a:prstGeom prst="rect">
            <a:avLst/>
          </a:prstGeom>
          <a:noFill/>
          <a:effectLst>
            <a:outerShdw blurRad="50800" dist="38100" dir="2700000" algn="tl" rotWithShape="0">
              <a:prstClr val="black">
                <a:alpha val="40000"/>
              </a:prstClr>
            </a:outerShdw>
          </a:effectLst>
        </p:spPr>
        <p:txBody>
          <a:bodyPr wrap="square" lIns="0" tIns="0" rIns="0" bIns="0" rtlCol="0">
            <a:noAutofit/>
          </a:bodyPr>
          <a:lstStyle/>
          <a:p>
            <a:pPr algn="l" eaLnBrk="0" hangingPunct="0">
              <a:lnSpc>
                <a:spcPts val="1800"/>
              </a:lnSpc>
            </a:pPr>
            <a:r>
              <a:rPr lang="sr-Latn-RS" sz="1200" b="1" dirty="0" smtClean="0">
                <a:solidFill>
                  <a:schemeClr val="bg1"/>
                </a:solidFill>
              </a:rPr>
              <a:t>organizuje</a:t>
            </a:r>
            <a:endParaRPr lang="en-US" sz="1200" b="1" dirty="0" smtClean="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14300" y="0"/>
            <a:ext cx="8915400" cy="685800"/>
          </a:xfrm>
          <a:prstGeom prst="rect">
            <a:avLst/>
          </a:prstGeom>
          <a:solidFill>
            <a:srgbClr val="FFFFFF">
              <a:alpha val="0"/>
            </a:srgbClr>
          </a:solidFill>
        </p:spPr>
        <p:txBody>
          <a:bodyPr lIns="0" tIns="0" rIns="0" bIns="0" anchor="ctr">
            <a:sp3d prstMaterial="flat"/>
          </a:bodyPr>
          <a:lstStyle/>
          <a:p>
            <a:pPr algn="ctr" defTabSz="914363" fontAlgn="auto">
              <a:lnSpc>
                <a:spcPct val="90000"/>
              </a:lnSpc>
              <a:spcAft>
                <a:spcPts val="0"/>
              </a:spcAft>
              <a:defRPr/>
            </a:pPr>
            <a:r>
              <a:rPr lang="sr-Latn-RS" sz="2400" b="1" dirty="0" smtClean="0">
                <a:ln w="635">
                  <a:noFill/>
                </a:ln>
                <a:solidFill>
                  <a:schemeClr val="bg2">
                    <a:lumMod val="75000"/>
                  </a:schemeClr>
                </a:solidFill>
                <a:effectLst>
                  <a:outerShdw blurRad="38100" dist="25400" dir="5400000" algn="tl" rotWithShape="0">
                    <a:srgbClr val="000000">
                      <a:alpha val="43000"/>
                    </a:srgbClr>
                  </a:outerShdw>
                </a:effectLst>
                <a:latin typeface="+mj-lt"/>
                <a:cs typeface="+mn-cs"/>
              </a:rPr>
              <a:t>Primena GIS za izradu karata ranjivosti podzemnih voda</a:t>
            </a:r>
            <a:endParaRPr lang="sr-Latn-RS" sz="2400" b="1" dirty="0">
              <a:ln w="635">
                <a:noFill/>
              </a:ln>
              <a:solidFill>
                <a:schemeClr val="bg2">
                  <a:lumMod val="75000"/>
                </a:schemeClr>
              </a:solidFill>
              <a:effectLst>
                <a:outerShdw blurRad="38100" dist="25400" dir="5400000" algn="tl" rotWithShape="0">
                  <a:srgbClr val="000000">
                    <a:alpha val="43000"/>
                  </a:srgbClr>
                </a:outerShdw>
              </a:effectLst>
              <a:latin typeface="+mj-lt"/>
              <a:cs typeface="+mn-cs"/>
            </a:endParaRPr>
          </a:p>
        </p:txBody>
      </p:sp>
      <p:sp>
        <p:nvSpPr>
          <p:cNvPr id="68611" name="Rectangle 6"/>
          <p:cNvSpPr>
            <a:spLocks noChangeArrowheads="1"/>
          </p:cNvSpPr>
          <p:nvPr/>
        </p:nvSpPr>
        <p:spPr bwMode="auto">
          <a:xfrm>
            <a:off x="187325" y="1143000"/>
            <a:ext cx="8769350"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p>
            <a:pPr algn="just"/>
            <a:r>
              <a:rPr lang="sr-Latn-CS" sz="2400" dirty="0">
                <a:solidFill>
                  <a:schemeClr val="tx2"/>
                </a:solidFill>
                <a:latin typeface="Calibri" pitchFamily="34" charset="0"/>
                <a:cs typeface="Times New Roman" pitchFamily="18" charset="0"/>
              </a:rPr>
              <a:t>Do je sada razvijen i primenjivan veliki broj metoda za ocenu ranjivosti podzemnih voda. </a:t>
            </a:r>
            <a:r>
              <a:rPr lang="sr-Latn-CS" sz="2400" dirty="0" smtClean="0">
                <a:solidFill>
                  <a:schemeClr val="tx2"/>
                </a:solidFill>
                <a:latin typeface="Calibri" pitchFamily="34" charset="0"/>
                <a:cs typeface="Times New Roman" pitchFamily="18" charset="0"/>
              </a:rPr>
              <a:t>Generalno</a:t>
            </a:r>
            <a:r>
              <a:rPr lang="sr-Latn-CS" sz="2400" dirty="0">
                <a:solidFill>
                  <a:schemeClr val="tx2"/>
                </a:solidFill>
                <a:latin typeface="Calibri" pitchFamily="34" charset="0"/>
                <a:cs typeface="Times New Roman" pitchFamily="18" charset="0"/>
              </a:rPr>
              <a:t>, se sve metode za ocenu ranjivosti mogu grupisati u 5 </a:t>
            </a:r>
            <a:r>
              <a:rPr lang="sr-Latn-CS" sz="2400" dirty="0" smtClean="0">
                <a:solidFill>
                  <a:schemeClr val="tx2"/>
                </a:solidFill>
                <a:latin typeface="Calibri" pitchFamily="34" charset="0"/>
                <a:cs typeface="Times New Roman" pitchFamily="18" charset="0"/>
              </a:rPr>
              <a:t>kategorija: </a:t>
            </a:r>
            <a:endParaRPr lang="sr-Latn-CS" sz="2400" dirty="0">
              <a:solidFill>
                <a:schemeClr val="tx2"/>
              </a:solidFill>
              <a:latin typeface="Calibri" pitchFamily="34" charset="0"/>
              <a:cs typeface="Times New Roman" pitchFamily="18" charset="0"/>
            </a:endParaRPr>
          </a:p>
          <a:p>
            <a:pPr marL="800100" lvl="1" indent="-342900" algn="just">
              <a:spcBef>
                <a:spcPts val="600"/>
              </a:spcBef>
              <a:buFont typeface="Symbol" pitchFamily="18" charset="2"/>
              <a:buChar char=""/>
            </a:pPr>
            <a:r>
              <a:rPr lang="sr-Latn-CS" sz="2400" dirty="0">
                <a:solidFill>
                  <a:schemeClr val="tx2"/>
                </a:solidFill>
                <a:latin typeface="Calibri" pitchFamily="34" charset="0"/>
                <a:cs typeface="Times New Roman" pitchFamily="18" charset="0"/>
              </a:rPr>
              <a:t>metode sličnosti (HCS), </a:t>
            </a:r>
          </a:p>
          <a:p>
            <a:pPr marL="800100" lvl="1" indent="-342900" algn="just">
              <a:spcBef>
                <a:spcPts val="600"/>
              </a:spcBef>
              <a:buFont typeface="Symbol" pitchFamily="18" charset="2"/>
              <a:buChar char=""/>
            </a:pPr>
            <a:r>
              <a:rPr lang="sr-Latn-CS" sz="2400" dirty="0">
                <a:solidFill>
                  <a:schemeClr val="tx2"/>
                </a:solidFill>
                <a:latin typeface="Calibri" pitchFamily="34" charset="0"/>
                <a:cs typeface="Times New Roman" pitchFamily="18" charset="0"/>
              </a:rPr>
              <a:t>indeksne metode i metode analogije, </a:t>
            </a:r>
          </a:p>
          <a:p>
            <a:pPr marL="800100" lvl="1" indent="-342900" algn="just">
              <a:spcBef>
                <a:spcPts val="600"/>
              </a:spcBef>
              <a:buFont typeface="Symbol" pitchFamily="18" charset="2"/>
              <a:buChar char=""/>
            </a:pPr>
            <a:r>
              <a:rPr lang="sr-Latn-CS" sz="2400" dirty="0">
                <a:solidFill>
                  <a:schemeClr val="tx2"/>
                </a:solidFill>
                <a:latin typeface="Calibri" pitchFamily="34" charset="0"/>
                <a:cs typeface="Times New Roman" pitchFamily="18" charset="0"/>
              </a:rPr>
              <a:t>parametarski metode, </a:t>
            </a:r>
          </a:p>
          <a:p>
            <a:pPr marL="800100" lvl="1" indent="-342900" algn="just">
              <a:spcBef>
                <a:spcPts val="600"/>
              </a:spcBef>
              <a:buFont typeface="Symbol" pitchFamily="18" charset="2"/>
              <a:buChar char=""/>
            </a:pPr>
            <a:r>
              <a:rPr lang="sr-Latn-CS" sz="2400" dirty="0">
                <a:solidFill>
                  <a:schemeClr val="tx2"/>
                </a:solidFill>
                <a:latin typeface="Calibri" pitchFamily="34" charset="0"/>
                <a:cs typeface="Times New Roman" pitchFamily="18" charset="0"/>
              </a:rPr>
              <a:t>matematički modeli i </a:t>
            </a:r>
          </a:p>
          <a:p>
            <a:pPr marL="800100" lvl="1" indent="-342900" algn="just">
              <a:spcBef>
                <a:spcPts val="600"/>
              </a:spcBef>
              <a:buFont typeface="Symbol" pitchFamily="18" charset="2"/>
              <a:buChar char=""/>
            </a:pPr>
            <a:r>
              <a:rPr lang="sr-Latn-CS" sz="2400" dirty="0">
                <a:solidFill>
                  <a:schemeClr val="tx2"/>
                </a:solidFill>
                <a:latin typeface="Calibri" pitchFamily="34" charset="0"/>
                <a:cs typeface="Times New Roman" pitchFamily="18" charset="0"/>
              </a:rPr>
              <a:t>statistički modeli.</a:t>
            </a:r>
          </a:p>
        </p:txBody>
      </p:sp>
      <p:pic>
        <p:nvPicPr>
          <p:cNvPr id="4" name="Picture 10" descr="Indeksne metode - skica.jpg"/>
          <p:cNvPicPr>
            <a:picLocks noChangeAspect="1" noChangeArrowheads="1"/>
          </p:cNvPicPr>
          <p:nvPr/>
        </p:nvPicPr>
        <p:blipFill>
          <a:blip r:embed="rId3" cstate="screen">
            <a:clrChange>
              <a:clrFrom>
                <a:srgbClr val="91C445"/>
              </a:clrFrom>
              <a:clrTo>
                <a:srgbClr val="91C445">
                  <a:alpha val="0"/>
                </a:srgbClr>
              </a:clrTo>
            </a:clrChange>
            <a:extLst>
              <a:ext uri="{28A0092B-C50C-407E-A947-70E740481C1C}">
                <a14:useLocalDpi xmlns:a14="http://schemas.microsoft.com/office/drawing/2010/main"/>
              </a:ext>
            </a:extLst>
          </a:blip>
          <a:srcRect t="-4483" b="-4483"/>
          <a:stretch>
            <a:fillRect/>
          </a:stretch>
        </p:blipFill>
        <p:spPr bwMode="auto">
          <a:xfrm>
            <a:off x="114300" y="1023379"/>
            <a:ext cx="8912225"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1010031" y="6009670"/>
            <a:ext cx="7123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sr-Latn-CS" i="1" dirty="0" smtClean="0">
                <a:effectLst>
                  <a:outerShdw blurRad="38100" dist="38100" dir="2700000" algn="tl">
                    <a:srgbClr val="000000">
                      <a:alpha val="43137"/>
                    </a:srgbClr>
                  </a:outerShdw>
                </a:effectLst>
                <a:latin typeface="Calibri" pitchFamily="34" charset="0"/>
                <a:cs typeface="Times New Roman" pitchFamily="18" charset="0"/>
              </a:rPr>
              <a:t>Primer </a:t>
            </a:r>
            <a:r>
              <a:rPr lang="sr-Latn-CS" i="1" dirty="0">
                <a:effectLst>
                  <a:outerShdw blurRad="38100" dist="38100" dir="2700000" algn="tl">
                    <a:srgbClr val="000000">
                      <a:alpha val="43137"/>
                    </a:srgbClr>
                  </a:outerShdw>
                </a:effectLst>
                <a:latin typeface="Calibri" pitchFamily="34" charset="0"/>
                <a:cs typeface="Times New Roman" pitchFamily="18" charset="0"/>
              </a:rPr>
              <a:t>ocene ranjivosti podzemnih voda primenom parametarskih </a:t>
            </a:r>
            <a:r>
              <a:rPr lang="sr-Latn-CS" i="1" dirty="0" smtClean="0">
                <a:effectLst>
                  <a:outerShdw blurRad="38100" dist="38100" dir="2700000" algn="tl">
                    <a:srgbClr val="000000">
                      <a:alpha val="43137"/>
                    </a:srgbClr>
                  </a:outerShdw>
                </a:effectLst>
                <a:latin typeface="Calibri" pitchFamily="34" charset="0"/>
                <a:cs typeface="Times New Roman" pitchFamily="18" charset="0"/>
              </a:rPr>
              <a:t>metoda</a:t>
            </a:r>
            <a:endParaRPr lang="sr-Latn-C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031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68611">
                                            <p:txEl>
                                              <p:pRg st="3" end="3"/>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14300" y="0"/>
            <a:ext cx="8915400" cy="685800"/>
          </a:xfrm>
          <a:prstGeom prst="rect">
            <a:avLst/>
          </a:prstGeom>
          <a:solidFill>
            <a:srgbClr val="FFFFFF">
              <a:alpha val="0"/>
            </a:srgbClr>
          </a:solidFill>
        </p:spPr>
        <p:txBody>
          <a:bodyPr lIns="0" tIns="0" rIns="0" bIns="0" anchor="ctr">
            <a:normAutofit fontScale="97500"/>
            <a:sp3d prstMaterial="flat"/>
          </a:bodyPr>
          <a:lstStyle/>
          <a:p>
            <a:pPr algn="ctr" defTabSz="914363" fontAlgn="auto">
              <a:lnSpc>
                <a:spcPct val="90000"/>
              </a:lnSpc>
              <a:spcAft>
                <a:spcPts val="0"/>
              </a:spcAft>
              <a:defRPr/>
            </a:pPr>
            <a:r>
              <a:rPr lang="sr-Latn-CS" sz="2400" b="1" dirty="0" smtClean="0">
                <a:ln w="3175">
                  <a:noFill/>
                </a:ln>
                <a:solidFill>
                  <a:schemeClr val="bg2">
                    <a:lumMod val="75000"/>
                  </a:schemeClr>
                </a:solidFill>
                <a:effectLst>
                  <a:outerShdw blurRad="50800" dist="38100" dir="2700000" algn="tl" rotWithShape="0">
                    <a:prstClr val="black">
                      <a:alpha val="40000"/>
                    </a:prstClr>
                  </a:outerShdw>
                </a:effectLst>
                <a:latin typeface="Calibri" pitchFamily="34" charset="0"/>
                <a:cs typeface="Calibri" pitchFamily="34" charset="0"/>
              </a:rPr>
              <a:t>Karte ranjivosti </a:t>
            </a: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Calibri" pitchFamily="34" charset="0"/>
                <a:cs typeface="Calibri" pitchFamily="34" charset="0"/>
              </a:rPr>
              <a:t>podzemnih voda</a:t>
            </a:r>
          </a:p>
        </p:txBody>
      </p:sp>
      <p:graphicFrame>
        <p:nvGraphicFramePr>
          <p:cNvPr id="4" name="Table 3"/>
          <p:cNvGraphicFramePr>
            <a:graphicFrameLocks noGrp="1"/>
          </p:cNvGraphicFramePr>
          <p:nvPr>
            <p:extLst>
              <p:ext uri="{D42A27DB-BD31-4B8C-83A1-F6EECF244321}">
                <p14:modId xmlns:p14="http://schemas.microsoft.com/office/powerpoint/2010/main" val="3919267814"/>
              </p:ext>
            </p:extLst>
          </p:nvPr>
        </p:nvGraphicFramePr>
        <p:xfrm>
          <a:off x="266700" y="2982395"/>
          <a:ext cx="8610600" cy="3637598"/>
        </p:xfrm>
        <a:graphic>
          <a:graphicData uri="http://schemas.openxmlformats.org/drawingml/2006/table">
            <a:tbl>
              <a:tblPr/>
              <a:tblGrid>
                <a:gridCol w="2149475"/>
                <a:gridCol w="6461125"/>
              </a:tblGrid>
              <a:tr h="312738">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1" i="0" u="none" strike="noStrike" cap="none" normalizeH="0" baseline="0" dirty="0" smtClean="0">
                          <a:ln>
                            <a:noFill/>
                          </a:ln>
                          <a:solidFill>
                            <a:srgbClr val="FFFFFF"/>
                          </a:solidFill>
                          <a:effectLst/>
                          <a:latin typeface="Calibri" pitchFamily="34" charset="0"/>
                          <a:cs typeface="Times New Roman" pitchFamily="18" charset="0"/>
                        </a:rPr>
                        <a:t>Klasa ranjivosti</a:t>
                      </a:r>
                      <a:endParaRPr kumimoji="0" lang="sr-Latn-CS" sz="1800" b="0"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anchor="ctr" horzOverflow="overflow">
                    <a:lnL w="19050" cap="flat" cmpd="dbl"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dbl"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365F9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1" i="0" u="none" strike="noStrike" cap="none" normalizeH="0" baseline="0" dirty="0" smtClean="0">
                          <a:ln>
                            <a:noFill/>
                          </a:ln>
                          <a:solidFill>
                            <a:srgbClr val="FFFFFF"/>
                          </a:solidFill>
                          <a:effectLst/>
                          <a:latin typeface="Calibri" pitchFamily="34" charset="0"/>
                          <a:cs typeface="Times New Roman" pitchFamily="18" charset="0"/>
                        </a:rPr>
                        <a:t>Odgovarajuće objašnjenje</a:t>
                      </a:r>
                      <a:endParaRPr kumimoji="0" lang="sr-Latn-CS" sz="1800" b="0"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9050" cap="flat" cmpd="dbl"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365F91"/>
                    </a:solidFill>
                  </a:tcPr>
                </a:tc>
              </a:tr>
              <a:tr h="625475">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0" i="0" u="none" strike="noStrike" cap="none" normalizeH="0" baseline="0" dirty="0" smtClean="0">
                          <a:ln>
                            <a:noFill/>
                          </a:ln>
                          <a:solidFill>
                            <a:srgbClr val="000000"/>
                          </a:solidFill>
                          <a:effectLst/>
                          <a:latin typeface="Calibri" pitchFamily="34" charset="0"/>
                          <a:cs typeface="Times New Roman" pitchFamily="18" charset="0"/>
                        </a:rPr>
                        <a:t>Veoma visoka (Ekstremna)</a:t>
                      </a:r>
                    </a:p>
                  </a:txBody>
                  <a:tcPr marL="68580" marR="68580" marT="0" marB="0" anchor="ctr" horzOverflow="overflow">
                    <a:lnL w="19050" cap="flat" cmpd="dbl"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0" i="0" u="none" strike="noStrike" cap="none" normalizeH="0" baseline="0" dirty="0" smtClean="0">
                          <a:ln>
                            <a:noFill/>
                          </a:ln>
                          <a:solidFill>
                            <a:srgbClr val="000000"/>
                          </a:solidFill>
                          <a:effectLst/>
                          <a:latin typeface="Calibri" pitchFamily="34" charset="0"/>
                          <a:cs typeface="Times New Roman" pitchFamily="18" charset="0"/>
                        </a:rPr>
                        <a:t>Ranjivost podzemnih voda na sve zagađujuće supstance sa veoma brzim uticajem u većini scenarija zagađivanja</a:t>
                      </a:r>
                    </a:p>
                  </a:txBody>
                  <a:tcPr marL="68580" marR="68580" marT="0" marB="0" anchor="ctr" horzOverflow="overflow">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r>
              <a:tr h="625475">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0" i="0" u="none" strike="noStrike" cap="none" normalizeH="0" baseline="0" dirty="0" smtClean="0">
                          <a:ln>
                            <a:noFill/>
                          </a:ln>
                          <a:solidFill>
                            <a:srgbClr val="000000"/>
                          </a:solidFill>
                          <a:effectLst/>
                          <a:latin typeface="Calibri" pitchFamily="34" charset="0"/>
                          <a:cs typeface="Times New Roman" pitchFamily="18" charset="0"/>
                        </a:rPr>
                        <a:t>Visoka</a:t>
                      </a:r>
                    </a:p>
                  </a:txBody>
                  <a:tcPr marL="68580" marR="68580" marT="0" marB="0" anchor="ctr" horzOverflow="overflow">
                    <a:lnL w="19050" cap="flat" cmpd="dbl"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0" i="0" u="none" strike="noStrike" cap="none" normalizeH="0" baseline="0" dirty="0" smtClean="0">
                          <a:ln>
                            <a:noFill/>
                          </a:ln>
                          <a:solidFill>
                            <a:srgbClr val="000000"/>
                          </a:solidFill>
                          <a:effectLst/>
                          <a:latin typeface="Calibri" pitchFamily="34" charset="0"/>
                          <a:cs typeface="Times New Roman" pitchFamily="18" charset="0"/>
                        </a:rPr>
                        <a:t>Ranjivost na veliki broj zagađujućih supstanci (osim onih koji se lako apsorbuju i transformišu) u većini scenarija zagađivanja</a:t>
                      </a:r>
                    </a:p>
                  </a:txBody>
                  <a:tcPr marL="68580" marR="68580" marT="0" marB="0" anchor="ctr" horzOverflow="overflow">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r>
              <a:tr h="625475">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0" i="0" u="none" strike="noStrike" cap="none" normalizeH="0" baseline="0" dirty="0" smtClean="0">
                          <a:ln>
                            <a:noFill/>
                          </a:ln>
                          <a:solidFill>
                            <a:srgbClr val="000000"/>
                          </a:solidFill>
                          <a:effectLst/>
                          <a:latin typeface="Calibri" pitchFamily="34" charset="0"/>
                          <a:cs typeface="Times New Roman" pitchFamily="18" charset="0"/>
                        </a:rPr>
                        <a:t>Srednja</a:t>
                      </a:r>
                    </a:p>
                  </a:txBody>
                  <a:tcPr marL="68580" marR="68580" marT="0" marB="0" anchor="ctr" horzOverflow="overflow">
                    <a:lnL w="19050" cap="flat" cmpd="dbl"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0" i="0" u="none" strike="noStrike" cap="none" normalizeH="0" baseline="0" dirty="0" smtClean="0">
                          <a:ln>
                            <a:noFill/>
                          </a:ln>
                          <a:solidFill>
                            <a:srgbClr val="000000"/>
                          </a:solidFill>
                          <a:effectLst/>
                          <a:latin typeface="Calibri" pitchFamily="34" charset="0"/>
                          <a:cs typeface="Times New Roman" pitchFamily="18" charset="0"/>
                        </a:rPr>
                        <a:t>Ranjivost na neke zagađujuće supstance, ali samo kada se konstantno ispuštaju i infiltriraju sa površine</a:t>
                      </a:r>
                    </a:p>
                  </a:txBody>
                  <a:tcPr marL="68580" marR="68580" marT="0" marB="0" anchor="ctr" horzOverflow="overflow">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r>
              <a:tr h="625475">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0" i="0" u="none" strike="noStrike" cap="none" normalizeH="0" baseline="0" dirty="0" smtClean="0">
                          <a:ln>
                            <a:noFill/>
                          </a:ln>
                          <a:solidFill>
                            <a:srgbClr val="000000"/>
                          </a:solidFill>
                          <a:effectLst/>
                          <a:latin typeface="Calibri" pitchFamily="34" charset="0"/>
                          <a:cs typeface="Times New Roman" pitchFamily="18" charset="0"/>
                        </a:rPr>
                        <a:t>Niska</a:t>
                      </a:r>
                    </a:p>
                  </a:txBody>
                  <a:tcPr marL="68580" marR="68580" marT="0" marB="0" anchor="ctr" horzOverflow="overflow">
                    <a:lnL w="19050" cap="flat" cmpd="dbl"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0" i="0" u="none" strike="noStrike" cap="none" normalizeH="0" baseline="0" dirty="0" smtClean="0">
                          <a:ln>
                            <a:noFill/>
                          </a:ln>
                          <a:solidFill>
                            <a:srgbClr val="000000"/>
                          </a:solidFill>
                          <a:effectLst/>
                          <a:latin typeface="Calibri" pitchFamily="34" charset="0"/>
                          <a:cs typeface="Times New Roman" pitchFamily="18" charset="0"/>
                        </a:rPr>
                        <a:t>Ranjivost podzemnih voda samo na najpostojanije zagađujuće supstance pri dugotrajnoj i široko rasprostranjenoj infiltraciji sa površine</a:t>
                      </a:r>
                    </a:p>
                  </a:txBody>
                  <a:tcPr marL="68580" marR="68580" marT="0" marB="0" anchor="ctr" horzOverflow="overflow">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r>
              <a:tr h="625475">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0" i="0" u="none" strike="noStrike" cap="none" normalizeH="0" baseline="0" dirty="0" smtClean="0">
                          <a:ln>
                            <a:noFill/>
                          </a:ln>
                          <a:solidFill>
                            <a:srgbClr val="000000"/>
                          </a:solidFill>
                          <a:effectLst/>
                          <a:latin typeface="Calibri" pitchFamily="34" charset="0"/>
                          <a:cs typeface="Times New Roman" pitchFamily="18" charset="0"/>
                        </a:rPr>
                        <a:t>Veoma niska (Beznačajna)</a:t>
                      </a:r>
                    </a:p>
                  </a:txBody>
                  <a:tcPr marL="68580" marR="68580" marT="0" marB="0" anchor="ctr" horzOverflow="overflow">
                    <a:lnL w="19050" cap="flat" cmpd="dbl"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dbl" algn="ctr">
                      <a:solidFill>
                        <a:srgbClr val="4F81BD"/>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0" i="0" u="none" strike="noStrike" cap="none" normalizeH="0" baseline="0" dirty="0" smtClean="0">
                          <a:ln>
                            <a:noFill/>
                          </a:ln>
                          <a:solidFill>
                            <a:srgbClr val="000000"/>
                          </a:solidFill>
                          <a:effectLst/>
                          <a:latin typeface="Calibri" pitchFamily="34" charset="0"/>
                          <a:cs typeface="Times New Roman" pitchFamily="18" charset="0"/>
                        </a:rPr>
                        <a:t>Prisustvo zasićenih slojeva sprečava bilo kakvo značajno </a:t>
                      </a:r>
                    </a:p>
                    <a:p>
                      <a:pPr marL="0" marR="0" lvl="0" indent="0" algn="ctr" defTabSz="912813" rtl="0" eaLnBrk="1" fontAlgn="base" latinLnBrk="0" hangingPunct="1">
                        <a:lnSpc>
                          <a:spcPct val="100000"/>
                        </a:lnSpc>
                        <a:spcBef>
                          <a:spcPct val="0"/>
                        </a:spcBef>
                        <a:spcAft>
                          <a:spcPct val="0"/>
                        </a:spcAft>
                        <a:buClrTx/>
                        <a:buSzTx/>
                        <a:buFontTx/>
                        <a:buNone/>
                        <a:tabLst/>
                      </a:pPr>
                      <a:r>
                        <a:rPr kumimoji="0" lang="sr-Latn-CS" sz="1800" b="0" i="0" u="none" strike="noStrike" cap="none" normalizeH="0" baseline="0" dirty="0" smtClean="0">
                          <a:ln>
                            <a:noFill/>
                          </a:ln>
                          <a:solidFill>
                            <a:srgbClr val="000000"/>
                          </a:solidFill>
                          <a:effectLst/>
                          <a:latin typeface="Calibri" pitchFamily="34" charset="0"/>
                          <a:cs typeface="Times New Roman" pitchFamily="18" charset="0"/>
                        </a:rPr>
                        <a:t>vertikalno kretanje podzemnih voda (proceđivanje)</a:t>
                      </a:r>
                    </a:p>
                  </a:txBody>
                  <a:tcPr marL="68580" marR="68580" marT="0" marB="0" anchor="ctr" horzOverflow="overflow">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dbl" algn="ctr">
                      <a:solidFill>
                        <a:srgbClr val="4F81BD"/>
                      </a:solidFill>
                      <a:prstDash val="solid"/>
                      <a:round/>
                      <a:headEnd type="none" w="med" len="med"/>
                      <a:tailEnd type="none" w="med" len="med"/>
                    </a:lnB>
                    <a:lnTlToBr>
                      <a:noFill/>
                    </a:lnTlToBr>
                    <a:lnBlToTr>
                      <a:noFill/>
                    </a:lnBlToTr>
                    <a:noFill/>
                  </a:tcPr>
                </a:tc>
              </a:tr>
            </a:tbl>
          </a:graphicData>
        </a:graphic>
      </p:graphicFrame>
      <p:sp>
        <p:nvSpPr>
          <p:cNvPr id="61466" name="Rectangle 1"/>
          <p:cNvSpPr>
            <a:spLocks noChangeArrowheads="1"/>
          </p:cNvSpPr>
          <p:nvPr/>
        </p:nvSpPr>
        <p:spPr bwMode="auto">
          <a:xfrm>
            <a:off x="254513" y="2492290"/>
            <a:ext cx="6911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sr-Latn-CS" i="1" dirty="0" smtClean="0">
                <a:latin typeface="Calibri" pitchFamily="34" charset="0"/>
                <a:cs typeface="Times New Roman" pitchFamily="18" charset="0"/>
              </a:rPr>
              <a:t>Preporučena </a:t>
            </a:r>
            <a:r>
              <a:rPr lang="sr-Latn-CS" i="1" dirty="0">
                <a:latin typeface="Calibri" pitchFamily="34" charset="0"/>
                <a:cs typeface="Times New Roman" pitchFamily="18" charset="0"/>
              </a:rPr>
              <a:t>klasifikacija ranjivosti podzemnih voda (Foster, et al., 2002)</a:t>
            </a:r>
            <a:endParaRPr lang="sr-Latn-CS" dirty="0"/>
          </a:p>
        </p:txBody>
      </p:sp>
      <p:sp>
        <p:nvSpPr>
          <p:cNvPr id="5" name="Rectangle 4"/>
          <p:cNvSpPr>
            <a:spLocks noChangeArrowheads="1"/>
          </p:cNvSpPr>
          <p:nvPr/>
        </p:nvSpPr>
        <p:spPr bwMode="auto">
          <a:xfrm>
            <a:off x="187325" y="559222"/>
            <a:ext cx="876935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p>
            <a:pPr algn="just"/>
            <a:r>
              <a:rPr lang="sr-Latn-CS" sz="2000" b="1" dirty="0">
                <a:solidFill>
                  <a:srgbClr val="C00000"/>
                </a:solidFill>
                <a:latin typeface="Calibri" pitchFamily="34" charset="0"/>
              </a:rPr>
              <a:t>Karte ranjivosti podzemnih voda </a:t>
            </a:r>
            <a:r>
              <a:rPr lang="sr-Latn-CS" sz="2000" dirty="0">
                <a:solidFill>
                  <a:schemeClr val="tx2"/>
                </a:solidFill>
                <a:latin typeface="Calibri" pitchFamily="34" charset="0"/>
              </a:rPr>
              <a:t>predstavljaju karte koje na više ili manje subjektivan način pokazuju sposobnost prirodne sredine da zaštiti podzemne vode, pre svega kada je u pitanju njihov </a:t>
            </a:r>
            <a:r>
              <a:rPr lang="sr-Latn-CS" sz="2000" dirty="0" smtClean="0">
                <a:solidFill>
                  <a:schemeClr val="tx2"/>
                </a:solidFill>
                <a:latin typeface="Calibri" pitchFamily="34" charset="0"/>
              </a:rPr>
              <a:t>kvalitet. </a:t>
            </a:r>
            <a:r>
              <a:rPr lang="sr-Latn-CS" sz="2000" dirty="0">
                <a:solidFill>
                  <a:schemeClr val="tx2"/>
                </a:solidFill>
                <a:latin typeface="Calibri" pitchFamily="34" charset="0"/>
              </a:rPr>
              <a:t>Izrada karata obuhvata kombinovanje nekoliko tematskih karata odabranih parametara, za koje se smatra da imaju bitnu ulogu u zaštiti podzemnih voda.</a:t>
            </a:r>
          </a:p>
        </p:txBody>
      </p:sp>
    </p:spTree>
    <p:extLst>
      <p:ext uri="{BB962C8B-B14F-4D97-AF65-F5344CB8AC3E}">
        <p14:creationId xmlns:p14="http://schemas.microsoft.com/office/powerpoint/2010/main" val="381332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114300" y="0"/>
            <a:ext cx="8915400" cy="685800"/>
          </a:xfrm>
          <a:prstGeom prst="rect">
            <a:avLst/>
          </a:prstGeom>
          <a:solidFill>
            <a:srgbClr val="FFFFFF">
              <a:alpha val="0"/>
            </a:srgbClr>
          </a:solidFill>
        </p:spPr>
        <p:txBody>
          <a:bodyPr lIns="0" tIns="0" rIns="0" bIns="0" anchor="ctr">
            <a:normAutofit fontScale="97500"/>
            <a:sp3d prstMaterial="flat"/>
          </a:bodyPr>
          <a:lstStyle/>
          <a:p>
            <a:pPr algn="ctr" defTabSz="914363" fontAlgn="auto">
              <a:lnSpc>
                <a:spcPct val="90000"/>
              </a:lnSpc>
              <a:spcAft>
                <a:spcPts val="0"/>
              </a:spcAft>
              <a:defRPr/>
            </a:pPr>
            <a:r>
              <a:rPr lang="pl-PL"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PI Metoda</a:t>
            </a:r>
          </a:p>
        </p:txBody>
      </p:sp>
      <p:sp>
        <p:nvSpPr>
          <p:cNvPr id="86019" name="Rectangle 4"/>
          <p:cNvSpPr>
            <a:spLocks noChangeArrowheads="1"/>
          </p:cNvSpPr>
          <p:nvPr/>
        </p:nvSpPr>
        <p:spPr bwMode="auto">
          <a:xfrm>
            <a:off x="187325" y="446617"/>
            <a:ext cx="8769350"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p>
            <a:pPr algn="just"/>
            <a:r>
              <a:rPr lang="vi-VN" sz="2400" b="1" dirty="0">
                <a:solidFill>
                  <a:srgbClr val="C00000"/>
                </a:solidFill>
                <a:latin typeface="Calibri" pitchFamily="34" charset="0"/>
                <a:ea typeface="Calibri" pitchFamily="34" charset="0"/>
                <a:cs typeface="Times New Roman" pitchFamily="18" charset="0"/>
              </a:rPr>
              <a:t>PI </a:t>
            </a:r>
            <a:r>
              <a:rPr lang="vi-VN" sz="2400" dirty="0">
                <a:latin typeface="Calibri" pitchFamily="34" charset="0"/>
                <a:ea typeface="Calibri" pitchFamily="34" charset="0"/>
                <a:cs typeface="Times New Roman" pitchFamily="18" charset="0"/>
              </a:rPr>
              <a:t>metoda je GIS baziran pristup za izradu karata ranjivosti podzemnih voda za sve tipove izdani, sa posebnim osvrtom na karstnu izdan. Akronim </a:t>
            </a:r>
            <a:r>
              <a:rPr lang="vi-VN" sz="2400" b="1" dirty="0">
                <a:solidFill>
                  <a:srgbClr val="C00000"/>
                </a:solidFill>
                <a:latin typeface="Calibri" pitchFamily="34" charset="0"/>
                <a:ea typeface="Calibri" pitchFamily="34" charset="0"/>
                <a:cs typeface="Times New Roman" pitchFamily="18" charset="0"/>
              </a:rPr>
              <a:t>PI</a:t>
            </a:r>
            <a:r>
              <a:rPr lang="vi-VN" sz="2400" dirty="0">
                <a:latin typeface="Calibri" pitchFamily="34" charset="0"/>
                <a:ea typeface="Calibri" pitchFamily="34" charset="0"/>
                <a:cs typeface="Times New Roman" pitchFamily="18" charset="0"/>
              </a:rPr>
              <a:t> označava da se uzimaju i detaljno obrađuju 2 parametra: zaštitni faktor </a:t>
            </a:r>
            <a:r>
              <a:rPr lang="vi-VN" sz="2400" b="1" dirty="0">
                <a:solidFill>
                  <a:srgbClr val="C00000"/>
                </a:solidFill>
                <a:latin typeface="Calibri" pitchFamily="34" charset="0"/>
                <a:ea typeface="Calibri" pitchFamily="34" charset="0"/>
                <a:cs typeface="Times New Roman" pitchFamily="18" charset="0"/>
              </a:rPr>
              <a:t>P</a:t>
            </a:r>
            <a:r>
              <a:rPr lang="vi-VN" sz="2400" dirty="0">
                <a:latin typeface="Calibri" pitchFamily="34" charset="0"/>
                <a:ea typeface="Calibri" pitchFamily="34" charset="0"/>
                <a:cs typeface="Times New Roman" pitchFamily="18" charset="0"/>
              </a:rPr>
              <a:t> (protective cover) i uslovi infiltracije </a:t>
            </a:r>
            <a:r>
              <a:rPr lang="vi-VN" sz="2400" b="1" dirty="0">
                <a:solidFill>
                  <a:srgbClr val="C00000"/>
                </a:solidFill>
                <a:latin typeface="Calibri" pitchFamily="34" charset="0"/>
                <a:ea typeface="Calibri" pitchFamily="34" charset="0"/>
                <a:cs typeface="Times New Roman" pitchFamily="18" charset="0"/>
              </a:rPr>
              <a:t>I</a:t>
            </a:r>
            <a:r>
              <a:rPr lang="vi-VN" sz="2400" dirty="0">
                <a:latin typeface="Calibri" pitchFamily="34" charset="0"/>
                <a:ea typeface="Calibri" pitchFamily="34" charset="0"/>
                <a:cs typeface="Times New Roman" pitchFamily="18" charset="0"/>
              </a:rPr>
              <a:t> (infiltration conditions). </a:t>
            </a:r>
            <a:endParaRPr lang="sr-Latn-CS" sz="2400" dirty="0">
              <a:latin typeface="Calibri" pitchFamily="34" charset="0"/>
              <a:ea typeface="Calibri" pitchFamily="34" charset="0"/>
              <a:cs typeface="Times New Roman" pitchFamily="18" charset="0"/>
            </a:endParaRPr>
          </a:p>
        </p:txBody>
      </p:sp>
      <p:pic>
        <p:nvPicPr>
          <p:cNvPr id="4" name="Picture 6" descr="Pi ilustracija - V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6070" b="-5795"/>
          <a:stretch>
            <a:fillRect/>
          </a:stretch>
        </p:blipFill>
        <p:spPr bwMode="auto">
          <a:xfrm>
            <a:off x="760942" y="2457201"/>
            <a:ext cx="5487458" cy="430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2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14300" y="0"/>
            <a:ext cx="8915400" cy="685800"/>
          </a:xfrm>
          <a:prstGeom prst="rect">
            <a:avLst/>
          </a:prstGeom>
          <a:solidFill>
            <a:srgbClr val="FFFFFF">
              <a:alpha val="0"/>
            </a:srgbClr>
          </a:solidFill>
        </p:spPr>
        <p:txBody>
          <a:bodyPr lIns="0" tIns="0" rIns="0" bIns="0" anchor="ctr">
            <a:sp3d prstMaterial="flat"/>
          </a:bodyPr>
          <a:lstStyle/>
          <a:p>
            <a:pPr algn="ctr" defTabSz="914363" fontAlgn="auto">
              <a:lnSpc>
                <a:spcPct val="90000"/>
              </a:lnSpc>
              <a:spcAft>
                <a:spcPts val="0"/>
              </a:spcAft>
              <a:defRPr/>
            </a:pPr>
            <a:r>
              <a:rPr lang="sr-Latn-CS" sz="2400" b="1" dirty="0">
                <a:ln w="635">
                  <a:noFill/>
                </a:ln>
                <a:solidFill>
                  <a:schemeClr val="bg2">
                    <a:lumMod val="75000"/>
                  </a:schemeClr>
                </a:solidFill>
                <a:effectLst>
                  <a:outerShdw blurRad="38100" dist="25400" dir="5400000" algn="tl" rotWithShape="0">
                    <a:srgbClr val="000000">
                      <a:alpha val="43000"/>
                    </a:srgbClr>
                  </a:outerShdw>
                </a:effectLst>
                <a:latin typeface="+mj-lt"/>
                <a:cs typeface="+mn-cs"/>
              </a:rPr>
              <a:t>PI Metoda - Zaštitni pokrivač – Faktor P</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100" y="954042"/>
            <a:ext cx="8305800" cy="12761958"/>
          </a:xfrm>
          <a:prstGeom prst="rect">
            <a:avLst/>
          </a:prstGeom>
        </p:spPr>
      </p:pic>
    </p:spTree>
    <p:extLst>
      <p:ext uri="{BB962C8B-B14F-4D97-AF65-F5344CB8AC3E}">
        <p14:creationId xmlns:p14="http://schemas.microsoft.com/office/powerpoint/2010/main" val="305974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4.86586E-6 L 0 -1.00186 " pathEditMode="relative" rAng="0" ptsTypes="AA">
                                      <p:cBhvr>
                                        <p:cTn id="6" dur="3000" fill="hold"/>
                                        <p:tgtEl>
                                          <p:spTgt spid="2"/>
                                        </p:tgtEl>
                                        <p:attrNameLst>
                                          <p:attrName>ppt_x</p:attrName>
                                          <p:attrName>ppt_y</p:attrName>
                                        </p:attrNameLst>
                                      </p:cBhvr>
                                      <p:rCtr x="0" y="-5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14300" y="0"/>
            <a:ext cx="8915400" cy="685800"/>
          </a:xfrm>
          <a:prstGeom prst="rect">
            <a:avLst/>
          </a:prstGeom>
          <a:solidFill>
            <a:srgbClr val="FFFFFF">
              <a:alpha val="0"/>
            </a:srgbClr>
          </a:solidFill>
        </p:spPr>
        <p:txBody>
          <a:bodyPr lIns="0" tIns="0" rIns="0" bIns="0" anchor="ctr">
            <a:sp3d prstMaterial="flat"/>
          </a:bodyPr>
          <a:lstStyle/>
          <a:p>
            <a:pPr algn="ctr" defTabSz="914363" fontAlgn="auto">
              <a:lnSpc>
                <a:spcPct val="90000"/>
              </a:lnSpc>
              <a:spcAft>
                <a:spcPts val="0"/>
              </a:spcAft>
              <a:defRPr/>
            </a:pPr>
            <a:r>
              <a:rPr lang="sr-Latn-CS" sz="2400" b="1" dirty="0">
                <a:ln w="635">
                  <a:noFill/>
                </a:ln>
                <a:solidFill>
                  <a:schemeClr val="bg2">
                    <a:lumMod val="75000"/>
                  </a:schemeClr>
                </a:solidFill>
                <a:effectLst>
                  <a:outerShdw blurRad="38100" dist="25400" dir="5400000" algn="tl" rotWithShape="0">
                    <a:srgbClr val="000000">
                      <a:alpha val="43000"/>
                    </a:srgbClr>
                  </a:outerShdw>
                </a:effectLst>
                <a:latin typeface="+mj-lt"/>
                <a:cs typeface="+mn-cs"/>
              </a:rPr>
              <a:t>PI Metoda – Infiltracioni uslovi - Faktor I</a:t>
            </a:r>
          </a:p>
        </p:txBody>
      </p:sp>
      <p:sp>
        <p:nvSpPr>
          <p:cNvPr id="91139" name="Rectangle 5"/>
          <p:cNvSpPr>
            <a:spLocks noChangeArrowheads="1"/>
          </p:cNvSpPr>
          <p:nvPr/>
        </p:nvSpPr>
        <p:spPr bwMode="auto">
          <a:xfrm>
            <a:off x="0" y="933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sr-Latn-C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768" y="933449"/>
            <a:ext cx="7696200" cy="10753341"/>
          </a:xfrm>
          <a:prstGeom prst="rect">
            <a:avLst/>
          </a:prstGeom>
        </p:spPr>
      </p:pic>
    </p:spTree>
    <p:extLst>
      <p:ext uri="{BB962C8B-B14F-4D97-AF65-F5344CB8AC3E}">
        <p14:creationId xmlns:p14="http://schemas.microsoft.com/office/powerpoint/2010/main" val="80092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38889E-6 2.30342E-6 L -0.00122 -0.70837 " pathEditMode="relative" rAng="0" ptsTypes="AA">
                                      <p:cBhvr>
                                        <p:cTn id="6" dur="3000" fill="hold"/>
                                        <p:tgtEl>
                                          <p:spTgt spid="2"/>
                                        </p:tgtEl>
                                        <p:attrNameLst>
                                          <p:attrName>ppt_x</p:attrName>
                                          <p:attrName>ppt_y</p:attrName>
                                        </p:attrNameLst>
                                      </p:cBhvr>
                                      <p:rCtr x="-69" y="-354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114300" y="0"/>
            <a:ext cx="8915400" cy="685800"/>
          </a:xfrm>
          <a:prstGeom prst="rect">
            <a:avLst/>
          </a:prstGeom>
          <a:solidFill>
            <a:srgbClr val="FFFFFF">
              <a:alpha val="0"/>
            </a:srgbClr>
          </a:solidFill>
        </p:spPr>
        <p:txBody>
          <a:bodyPr lIns="0" tIns="0" rIns="0" bIns="0" anchor="ctr">
            <a:normAutofit fontScale="97500"/>
            <a:sp3d prstMaterial="flat"/>
          </a:bodyPr>
          <a:lstStyle/>
          <a:p>
            <a:pPr algn="ctr" defTabSz="914363" fontAlgn="auto">
              <a:lnSpc>
                <a:spcPct val="90000"/>
              </a:lnSpc>
              <a:spcAft>
                <a:spcPts val="0"/>
              </a:spcAft>
              <a:defRPr/>
            </a:pPr>
            <a:r>
              <a:rPr lang="pl-PL"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PI Metoda</a:t>
            </a:r>
          </a:p>
        </p:txBody>
      </p:sp>
      <p:sp>
        <p:nvSpPr>
          <p:cNvPr id="94211" name="Rectangle 4"/>
          <p:cNvSpPr>
            <a:spLocks noChangeArrowheads="1"/>
          </p:cNvSpPr>
          <p:nvPr/>
        </p:nvSpPr>
        <p:spPr bwMode="auto">
          <a:xfrm>
            <a:off x="187325" y="914400"/>
            <a:ext cx="876935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p>
            <a:pPr algn="just"/>
            <a:r>
              <a:rPr lang="sr-Latn-CS" sz="2200">
                <a:latin typeface="Calibri" pitchFamily="34" charset="0"/>
                <a:ea typeface="Calibri" pitchFamily="34" charset="0"/>
                <a:cs typeface="Times New Roman" pitchFamily="18" charset="0"/>
              </a:rPr>
              <a:t>Karta ranjivosti pokazuje opštu ranjivost i prirodnu zaštitu podzemnih voda iz najviše izdani. Mapa predstavlja prostorni raspored π faktora koji se dobija množenjem faktora P i I:</a:t>
            </a:r>
          </a:p>
          <a:p>
            <a:pPr algn="just"/>
            <a:r>
              <a:rPr lang="sr-Latn-CS" sz="800">
                <a:latin typeface="Calibri" pitchFamily="34" charset="0"/>
                <a:ea typeface="Calibri" pitchFamily="34" charset="0"/>
                <a:cs typeface="Times New Roman" pitchFamily="18" charset="0"/>
              </a:rPr>
              <a:t> </a:t>
            </a:r>
          </a:p>
          <a:p>
            <a:pPr algn="ctr"/>
            <a:r>
              <a:rPr lang="sr-Latn-CS" sz="2200" b="1" i="1">
                <a:solidFill>
                  <a:srgbClr val="0070C0"/>
                </a:solidFill>
                <a:latin typeface="Calibri" pitchFamily="34" charset="0"/>
                <a:ea typeface="Calibri" pitchFamily="34" charset="0"/>
                <a:cs typeface="Times New Roman" pitchFamily="18" charset="0"/>
              </a:rPr>
              <a:t>π = P · I</a:t>
            </a:r>
            <a:endParaRPr lang="sr-Latn-CS" sz="2200">
              <a:latin typeface="Calibri" pitchFamily="34" charset="0"/>
              <a:ea typeface="Calibri" pitchFamily="34" charset="0"/>
              <a:cs typeface="Times New Roman" pitchFamily="18" charset="0"/>
            </a:endParaRPr>
          </a:p>
          <a:p>
            <a:pPr algn="ctr"/>
            <a:r>
              <a:rPr lang="sr-Latn-CS" sz="2200">
                <a:latin typeface="Calibri" pitchFamily="34" charset="0"/>
                <a:ea typeface="Calibri" pitchFamily="34" charset="0"/>
                <a:cs typeface="Times New Roman" pitchFamily="18" charset="0"/>
              </a:rPr>
              <a:t> </a:t>
            </a:r>
          </a:p>
        </p:txBody>
      </p:sp>
      <p:graphicFrame>
        <p:nvGraphicFramePr>
          <p:cNvPr id="4" name="Table 3"/>
          <p:cNvGraphicFramePr>
            <a:graphicFrameLocks noGrp="1"/>
          </p:cNvGraphicFramePr>
          <p:nvPr/>
        </p:nvGraphicFramePr>
        <p:xfrm>
          <a:off x="228600" y="3200400"/>
          <a:ext cx="8763000" cy="3429000"/>
        </p:xfrm>
        <a:graphic>
          <a:graphicData uri="http://schemas.openxmlformats.org/drawingml/2006/table">
            <a:tbl>
              <a:tblPr/>
              <a:tblGrid>
                <a:gridCol w="1331313"/>
                <a:gridCol w="1270172"/>
                <a:gridCol w="1268199"/>
                <a:gridCol w="1268199"/>
                <a:gridCol w="1268199"/>
                <a:gridCol w="1268199"/>
                <a:gridCol w="1088719"/>
              </a:tblGrid>
              <a:tr h="912148">
                <a:tc rowSpan="2">
                  <a:txBody>
                    <a:bodyPr/>
                    <a:lstStyle/>
                    <a:p>
                      <a:pPr algn="ctr">
                        <a:spcAft>
                          <a:spcPts val="0"/>
                        </a:spcAft>
                      </a:pPr>
                      <a:r>
                        <a:rPr lang="sr-Latn-CS" sz="1800" b="1">
                          <a:solidFill>
                            <a:srgbClr val="FFFFFF"/>
                          </a:solidFill>
                          <a:latin typeface="Calibri"/>
                          <a:ea typeface="Calibri"/>
                          <a:cs typeface="Times New Roman"/>
                        </a:rPr>
                        <a:t>Legenda:</a:t>
                      </a:r>
                      <a:endParaRPr lang="sr-Latn-CS" sz="1800">
                        <a:latin typeface="Calibri"/>
                        <a:ea typeface="Calibri"/>
                        <a:cs typeface="Times New Roman"/>
                      </a:endParaRPr>
                    </a:p>
                  </a:txBody>
                  <a:tcPr marL="68580" marR="68580" marT="0" marB="0" anchor="ctr">
                    <a:lnL w="19050" cap="flat" cmpd="dbl"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dbl"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365F91"/>
                    </a:solidFill>
                  </a:tcPr>
                </a:tc>
                <a:tc gridSpan="2">
                  <a:txBody>
                    <a:bodyPr/>
                    <a:lstStyle/>
                    <a:p>
                      <a:pPr algn="ctr">
                        <a:spcAft>
                          <a:spcPts val="0"/>
                        </a:spcAft>
                      </a:pPr>
                      <a:r>
                        <a:rPr lang="sr-Latn-CS" sz="1800" b="1">
                          <a:solidFill>
                            <a:srgbClr val="FFFFFF"/>
                          </a:solidFill>
                          <a:latin typeface="Calibri"/>
                          <a:ea typeface="Calibri"/>
                          <a:cs typeface="Times New Roman"/>
                        </a:rPr>
                        <a:t>Karta ranjivosti</a:t>
                      </a:r>
                      <a:endParaRPr lang="sr-Latn-CS" sz="1800">
                        <a:latin typeface="Calibri"/>
                        <a:ea typeface="Calibri"/>
                        <a:cs typeface="Times New Roman"/>
                      </a:endParaRPr>
                    </a:p>
                    <a:p>
                      <a:pPr algn="ctr">
                        <a:spcAft>
                          <a:spcPts val="0"/>
                        </a:spcAft>
                      </a:pPr>
                      <a:r>
                        <a:rPr lang="sr-Latn-CS" sz="1800" b="1">
                          <a:solidFill>
                            <a:srgbClr val="FFFFFF"/>
                          </a:solidFill>
                          <a:latin typeface="Calibri"/>
                          <a:ea typeface="Calibri"/>
                          <a:cs typeface="Times New Roman"/>
                        </a:rPr>
                        <a:t>Ranjivost podzemnih voda</a:t>
                      </a:r>
                      <a:endParaRPr lang="sr-Latn-CS" sz="1800">
                        <a:latin typeface="Calibri"/>
                        <a:ea typeface="Calibri"/>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dbl"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365F91"/>
                    </a:solidFill>
                  </a:tcPr>
                </a:tc>
                <a:tc hMerge="1">
                  <a:txBody>
                    <a:bodyPr/>
                    <a:lstStyle/>
                    <a:p>
                      <a:endParaRPr lang="sr-Latn-CS"/>
                    </a:p>
                  </a:txBody>
                  <a:tcPr/>
                </a:tc>
                <a:tc gridSpan="2">
                  <a:txBody>
                    <a:bodyPr/>
                    <a:lstStyle/>
                    <a:p>
                      <a:pPr algn="ctr">
                        <a:spcAft>
                          <a:spcPts val="0"/>
                        </a:spcAft>
                      </a:pPr>
                      <a:r>
                        <a:rPr lang="sr-Latn-CS" sz="1800" b="1">
                          <a:solidFill>
                            <a:srgbClr val="FFFFFF"/>
                          </a:solidFill>
                          <a:latin typeface="Calibri"/>
                          <a:ea typeface="Calibri"/>
                          <a:cs typeface="Times New Roman"/>
                        </a:rPr>
                        <a:t>Karta faktora P</a:t>
                      </a:r>
                      <a:endParaRPr lang="sr-Latn-CS" sz="1800">
                        <a:latin typeface="Calibri"/>
                        <a:ea typeface="Calibri"/>
                        <a:cs typeface="Times New Roman"/>
                      </a:endParaRPr>
                    </a:p>
                    <a:p>
                      <a:pPr algn="ctr">
                        <a:spcAft>
                          <a:spcPts val="0"/>
                        </a:spcAft>
                      </a:pPr>
                      <a:r>
                        <a:rPr lang="sr-Latn-CS" sz="1800" b="1">
                          <a:solidFill>
                            <a:srgbClr val="FFFFFF"/>
                          </a:solidFill>
                          <a:latin typeface="Calibri"/>
                          <a:ea typeface="Calibri"/>
                          <a:cs typeface="Times New Roman"/>
                        </a:rPr>
                        <a:t>Zaštitna funkcija povlatnih slojeva</a:t>
                      </a:r>
                      <a:endParaRPr lang="sr-Latn-CS" sz="1800">
                        <a:latin typeface="Calibri"/>
                        <a:ea typeface="Calibri"/>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dbl"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365F91"/>
                    </a:solidFill>
                  </a:tcPr>
                </a:tc>
                <a:tc hMerge="1">
                  <a:txBody>
                    <a:bodyPr/>
                    <a:lstStyle/>
                    <a:p>
                      <a:endParaRPr lang="sr-Latn-CS"/>
                    </a:p>
                  </a:txBody>
                  <a:tcPr/>
                </a:tc>
                <a:tc gridSpan="2">
                  <a:txBody>
                    <a:bodyPr/>
                    <a:lstStyle/>
                    <a:p>
                      <a:pPr algn="ctr">
                        <a:spcAft>
                          <a:spcPts val="0"/>
                        </a:spcAft>
                      </a:pPr>
                      <a:r>
                        <a:rPr lang="sr-Latn-CS" sz="1800" b="1">
                          <a:solidFill>
                            <a:srgbClr val="FFFFFF"/>
                          </a:solidFill>
                          <a:latin typeface="Calibri"/>
                          <a:ea typeface="Calibri"/>
                          <a:cs typeface="Times New Roman"/>
                        </a:rPr>
                        <a:t>Karta faktora I</a:t>
                      </a:r>
                      <a:endParaRPr lang="sr-Latn-CS" sz="1800">
                        <a:latin typeface="Calibri"/>
                        <a:ea typeface="Calibri"/>
                        <a:cs typeface="Times New Roman"/>
                      </a:endParaRPr>
                    </a:p>
                    <a:p>
                      <a:pPr algn="ctr">
                        <a:spcAft>
                          <a:spcPts val="0"/>
                        </a:spcAft>
                      </a:pPr>
                      <a:r>
                        <a:rPr lang="sr-Latn-CS" sz="1800" b="1">
                          <a:solidFill>
                            <a:srgbClr val="FFFFFF"/>
                          </a:solidFill>
                          <a:latin typeface="Calibri"/>
                          <a:ea typeface="Calibri"/>
                          <a:cs typeface="Times New Roman"/>
                        </a:rPr>
                        <a:t>Stepen zaobilaženja zaštitnog pokrivača</a:t>
                      </a:r>
                      <a:endParaRPr lang="sr-Latn-CS" sz="1800">
                        <a:latin typeface="Calibri"/>
                        <a:ea typeface="Calibri"/>
                        <a:cs typeface="Times New Roman"/>
                      </a:endParaRPr>
                    </a:p>
                  </a:txBody>
                  <a:tcPr marL="68580" marR="68580" marT="0" marB="0" anchor="ctr">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9050" cap="flat" cmpd="dbl"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365F91"/>
                    </a:solidFill>
                  </a:tcPr>
                </a:tc>
                <a:tc hMerge="1">
                  <a:txBody>
                    <a:bodyPr/>
                    <a:lstStyle/>
                    <a:p>
                      <a:endParaRPr lang="sr-Latn-CS"/>
                    </a:p>
                  </a:txBody>
                  <a:tcPr/>
                </a:tc>
              </a:tr>
              <a:tr h="304049">
                <a:tc vMerge="1">
                  <a:txBody>
                    <a:bodyPr/>
                    <a:lstStyle/>
                    <a:p>
                      <a:endParaRPr lang="sr-Latn-CS"/>
                    </a:p>
                  </a:txBody>
                  <a:tcPr/>
                </a:tc>
                <a:tc>
                  <a:txBody>
                    <a:bodyPr/>
                    <a:lstStyle/>
                    <a:p>
                      <a:pPr algn="ctr">
                        <a:spcAft>
                          <a:spcPts val="0"/>
                        </a:spcAft>
                      </a:pPr>
                      <a:r>
                        <a:rPr lang="sr-Latn-CS" sz="1800" b="1">
                          <a:solidFill>
                            <a:srgbClr val="FFFFFF"/>
                          </a:solidFill>
                          <a:latin typeface="Calibri"/>
                          <a:ea typeface="Calibri"/>
                          <a:cs typeface="Times New Roman"/>
                        </a:rPr>
                        <a:t>Opis</a:t>
                      </a:r>
                      <a:endParaRPr lang="sr-Latn-CS" sz="1800">
                        <a:latin typeface="Calibri"/>
                        <a:ea typeface="Calibri"/>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365F91"/>
                    </a:solidFill>
                  </a:tcPr>
                </a:tc>
                <a:tc>
                  <a:txBody>
                    <a:bodyPr/>
                    <a:lstStyle/>
                    <a:p>
                      <a:pPr algn="ctr">
                        <a:spcAft>
                          <a:spcPts val="0"/>
                        </a:spcAft>
                      </a:pPr>
                      <a:r>
                        <a:rPr lang="sr-Latn-CS" sz="1800" b="1">
                          <a:solidFill>
                            <a:srgbClr val="FFFFFF"/>
                          </a:solidFill>
                          <a:latin typeface="Calibri"/>
                          <a:ea typeface="Calibri"/>
                          <a:cs typeface="Times New Roman"/>
                        </a:rPr>
                        <a:t>Faktor π</a:t>
                      </a:r>
                      <a:endParaRPr lang="sr-Latn-CS" sz="1800">
                        <a:latin typeface="Calibri"/>
                        <a:ea typeface="Calibri"/>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365F91"/>
                    </a:solidFill>
                  </a:tcPr>
                </a:tc>
                <a:tc>
                  <a:txBody>
                    <a:bodyPr/>
                    <a:lstStyle/>
                    <a:p>
                      <a:pPr algn="ctr">
                        <a:spcAft>
                          <a:spcPts val="0"/>
                        </a:spcAft>
                      </a:pPr>
                      <a:r>
                        <a:rPr lang="sr-Latn-CS" sz="1800" b="1">
                          <a:solidFill>
                            <a:srgbClr val="FFFFFF"/>
                          </a:solidFill>
                          <a:latin typeface="Calibri"/>
                          <a:ea typeface="Calibri"/>
                          <a:cs typeface="Times New Roman"/>
                        </a:rPr>
                        <a:t>Opis</a:t>
                      </a:r>
                      <a:endParaRPr lang="sr-Latn-CS" sz="1800">
                        <a:latin typeface="Calibri"/>
                        <a:ea typeface="Calibri"/>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365F91"/>
                    </a:solidFill>
                  </a:tcPr>
                </a:tc>
                <a:tc>
                  <a:txBody>
                    <a:bodyPr/>
                    <a:lstStyle/>
                    <a:p>
                      <a:pPr algn="ctr">
                        <a:spcAft>
                          <a:spcPts val="0"/>
                        </a:spcAft>
                      </a:pPr>
                      <a:r>
                        <a:rPr lang="sr-Latn-CS" sz="1800" b="1">
                          <a:solidFill>
                            <a:srgbClr val="FFFFFF"/>
                          </a:solidFill>
                          <a:latin typeface="Calibri"/>
                          <a:ea typeface="Calibri"/>
                          <a:cs typeface="Times New Roman"/>
                        </a:rPr>
                        <a:t>Faktor P</a:t>
                      </a:r>
                      <a:endParaRPr lang="sr-Latn-CS" sz="1800">
                        <a:latin typeface="Calibri"/>
                        <a:ea typeface="Calibri"/>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365F91"/>
                    </a:solidFill>
                  </a:tcPr>
                </a:tc>
                <a:tc>
                  <a:txBody>
                    <a:bodyPr/>
                    <a:lstStyle/>
                    <a:p>
                      <a:pPr algn="ctr">
                        <a:spcAft>
                          <a:spcPts val="0"/>
                        </a:spcAft>
                      </a:pPr>
                      <a:r>
                        <a:rPr lang="sr-Latn-CS" sz="1800" b="1">
                          <a:solidFill>
                            <a:srgbClr val="FFFFFF"/>
                          </a:solidFill>
                          <a:latin typeface="Calibri"/>
                          <a:ea typeface="Calibri"/>
                          <a:cs typeface="Times New Roman"/>
                        </a:rPr>
                        <a:t>Opis</a:t>
                      </a:r>
                      <a:endParaRPr lang="sr-Latn-CS" sz="1800">
                        <a:latin typeface="Calibri"/>
                        <a:ea typeface="Calibri"/>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365F91"/>
                    </a:solidFill>
                  </a:tcPr>
                </a:tc>
                <a:tc>
                  <a:txBody>
                    <a:bodyPr/>
                    <a:lstStyle/>
                    <a:p>
                      <a:pPr algn="ctr">
                        <a:spcAft>
                          <a:spcPts val="0"/>
                        </a:spcAft>
                      </a:pPr>
                      <a:r>
                        <a:rPr lang="sr-Latn-CS" sz="1800" b="1">
                          <a:solidFill>
                            <a:srgbClr val="FFFFFF"/>
                          </a:solidFill>
                          <a:latin typeface="Calibri"/>
                          <a:ea typeface="Calibri"/>
                          <a:cs typeface="Times New Roman"/>
                        </a:rPr>
                        <a:t>Faktor I</a:t>
                      </a:r>
                      <a:endParaRPr lang="sr-Latn-CS" sz="1800">
                        <a:latin typeface="Calibri"/>
                        <a:ea typeface="Calibri"/>
                        <a:cs typeface="Times New Roman"/>
                      </a:endParaRPr>
                    </a:p>
                  </a:txBody>
                  <a:tcPr marL="68580" marR="68580" marT="0" marB="0" anchor="ctr">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365F91"/>
                    </a:solidFill>
                  </a:tcPr>
                </a:tc>
              </a:tr>
              <a:tr h="401176">
                <a:tc>
                  <a:txBody>
                    <a:bodyPr/>
                    <a:lstStyle/>
                    <a:p>
                      <a:pPr algn="ctr">
                        <a:spcAft>
                          <a:spcPts val="0"/>
                        </a:spcAft>
                      </a:pPr>
                      <a:r>
                        <a:rPr lang="sr-Latn-CS" sz="1800">
                          <a:latin typeface="Calibri"/>
                          <a:ea typeface="Calibri"/>
                          <a:cs typeface="Times New Roman"/>
                        </a:rPr>
                        <a:t>crvena</a:t>
                      </a:r>
                    </a:p>
                  </a:txBody>
                  <a:tcPr marL="68580" marR="68580" marT="0" marB="0" anchor="ctr">
                    <a:lnL w="19050" cap="flat" cmpd="dbl"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0000"/>
                    </a:solidFill>
                  </a:tcPr>
                </a:tc>
                <a:tc>
                  <a:txBody>
                    <a:bodyPr/>
                    <a:lstStyle/>
                    <a:p>
                      <a:pPr algn="ctr">
                        <a:spcAft>
                          <a:spcPts val="0"/>
                        </a:spcAft>
                      </a:pPr>
                      <a:r>
                        <a:rPr lang="sr-Latn-CS" sz="1800">
                          <a:latin typeface="Calibri"/>
                          <a:ea typeface="Calibri"/>
                          <a:cs typeface="Times New Roman"/>
                        </a:rPr>
                        <a:t>Ekstremna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0 - 1</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Ekstremna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1</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Ekstremna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0.0 – 0.2</a:t>
                      </a:r>
                    </a:p>
                  </a:txBody>
                  <a:tcPr marL="68580" marR="68580" marT="0" marB="0" anchor="ctr">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08099">
                <a:tc>
                  <a:txBody>
                    <a:bodyPr/>
                    <a:lstStyle/>
                    <a:p>
                      <a:pPr algn="ctr">
                        <a:spcAft>
                          <a:spcPts val="0"/>
                        </a:spcAft>
                      </a:pPr>
                      <a:r>
                        <a:rPr lang="sr-Latn-CS" sz="1800">
                          <a:latin typeface="Calibri"/>
                          <a:ea typeface="Calibri"/>
                          <a:cs typeface="Times New Roman"/>
                        </a:rPr>
                        <a:t>narandžasta</a:t>
                      </a:r>
                    </a:p>
                  </a:txBody>
                  <a:tcPr marL="68580" marR="68580" marT="0" marB="0" anchor="ctr">
                    <a:lnL w="19050" cap="flat" cmpd="dbl"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9900"/>
                    </a:solidFill>
                  </a:tcPr>
                </a:tc>
                <a:tc>
                  <a:txBody>
                    <a:bodyPr/>
                    <a:lstStyle/>
                    <a:p>
                      <a:pPr algn="ctr">
                        <a:spcAft>
                          <a:spcPts val="0"/>
                        </a:spcAft>
                      </a:pPr>
                      <a:r>
                        <a:rPr lang="sr-Latn-CS" sz="1800">
                          <a:latin typeface="Calibri"/>
                          <a:ea typeface="Calibri"/>
                          <a:cs typeface="Times New Roman"/>
                        </a:rPr>
                        <a:t>Visoka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&gt; 1 – 2</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Visoka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2</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Visoka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0.4</a:t>
                      </a:r>
                    </a:p>
                  </a:txBody>
                  <a:tcPr marL="68580" marR="68580" marT="0" marB="0" anchor="ctr">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01176">
                <a:tc>
                  <a:txBody>
                    <a:bodyPr/>
                    <a:lstStyle/>
                    <a:p>
                      <a:pPr algn="ctr">
                        <a:spcAft>
                          <a:spcPts val="0"/>
                        </a:spcAft>
                      </a:pPr>
                      <a:r>
                        <a:rPr lang="sr-Latn-CS" sz="1800">
                          <a:latin typeface="Calibri"/>
                          <a:ea typeface="Calibri"/>
                          <a:cs typeface="Times New Roman"/>
                        </a:rPr>
                        <a:t>žuta</a:t>
                      </a:r>
                    </a:p>
                  </a:txBody>
                  <a:tcPr marL="68580" marR="68580" marT="0" marB="0" anchor="ctr">
                    <a:lnL w="19050" cap="flat" cmpd="dbl"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00"/>
                    </a:solidFill>
                  </a:tcPr>
                </a:tc>
                <a:tc>
                  <a:txBody>
                    <a:bodyPr/>
                    <a:lstStyle/>
                    <a:p>
                      <a:pPr algn="ctr">
                        <a:spcAft>
                          <a:spcPts val="0"/>
                        </a:spcAft>
                      </a:pPr>
                      <a:r>
                        <a:rPr lang="sr-Latn-CS" sz="1800">
                          <a:latin typeface="Calibri"/>
                          <a:ea typeface="Calibri"/>
                          <a:cs typeface="Times New Roman"/>
                        </a:rPr>
                        <a:t>Srednja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&gt; 2 – 3</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Srednja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3</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Srednja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0.6</a:t>
                      </a:r>
                    </a:p>
                  </a:txBody>
                  <a:tcPr marL="68580" marR="68580" marT="0" marB="0" anchor="ctr">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01176">
                <a:tc>
                  <a:txBody>
                    <a:bodyPr/>
                    <a:lstStyle/>
                    <a:p>
                      <a:pPr algn="ctr">
                        <a:spcAft>
                          <a:spcPts val="0"/>
                        </a:spcAft>
                      </a:pPr>
                      <a:r>
                        <a:rPr lang="sr-Latn-CS" sz="1800">
                          <a:solidFill>
                            <a:srgbClr val="FFFFFF"/>
                          </a:solidFill>
                          <a:latin typeface="Calibri"/>
                          <a:ea typeface="Calibri"/>
                          <a:cs typeface="Times New Roman"/>
                        </a:rPr>
                        <a:t>zelena</a:t>
                      </a:r>
                      <a:endParaRPr lang="sr-Latn-CS" sz="1800">
                        <a:latin typeface="Calibri"/>
                        <a:ea typeface="Calibri"/>
                        <a:cs typeface="Times New Roman"/>
                      </a:endParaRPr>
                    </a:p>
                  </a:txBody>
                  <a:tcPr marL="68580" marR="68580" marT="0" marB="0" anchor="ctr">
                    <a:lnL w="19050" cap="flat" cmpd="dbl"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008000"/>
                    </a:solidFill>
                  </a:tcPr>
                </a:tc>
                <a:tc>
                  <a:txBody>
                    <a:bodyPr/>
                    <a:lstStyle/>
                    <a:p>
                      <a:pPr algn="ctr">
                        <a:spcAft>
                          <a:spcPts val="0"/>
                        </a:spcAft>
                      </a:pPr>
                      <a:r>
                        <a:rPr lang="sr-Latn-CS" sz="1800">
                          <a:latin typeface="Calibri"/>
                          <a:ea typeface="Calibri"/>
                          <a:cs typeface="Times New Roman"/>
                        </a:rPr>
                        <a:t>Niska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&gt; 3 – 4</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Niska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4</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Niska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0.8</a:t>
                      </a:r>
                    </a:p>
                  </a:txBody>
                  <a:tcPr marL="68580" marR="68580" marT="0" marB="0" anchor="ctr">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01176">
                <a:tc>
                  <a:txBody>
                    <a:bodyPr/>
                    <a:lstStyle/>
                    <a:p>
                      <a:pPr algn="ctr">
                        <a:spcAft>
                          <a:spcPts val="0"/>
                        </a:spcAft>
                      </a:pPr>
                      <a:r>
                        <a:rPr lang="sr-Latn-CS" sz="1800">
                          <a:solidFill>
                            <a:srgbClr val="FFFFFF"/>
                          </a:solidFill>
                          <a:latin typeface="Calibri"/>
                          <a:ea typeface="Calibri"/>
                          <a:cs typeface="Times New Roman"/>
                        </a:rPr>
                        <a:t>plava</a:t>
                      </a:r>
                      <a:endParaRPr lang="sr-Latn-CS" sz="1800">
                        <a:latin typeface="Calibri"/>
                        <a:ea typeface="Calibri"/>
                        <a:cs typeface="Times New Roman"/>
                      </a:endParaRPr>
                    </a:p>
                  </a:txBody>
                  <a:tcPr marL="68580" marR="68580" marT="0" marB="0" anchor="ctr">
                    <a:lnL w="19050" cap="flat" cmpd="dbl"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dbl" algn="ctr">
                      <a:solidFill>
                        <a:srgbClr val="4F81BD"/>
                      </a:solidFill>
                      <a:prstDash val="solid"/>
                      <a:round/>
                      <a:headEnd type="none" w="med" len="med"/>
                      <a:tailEnd type="none" w="med" len="med"/>
                    </a:lnB>
                    <a:solidFill>
                      <a:srgbClr val="0000FF"/>
                    </a:solidFill>
                  </a:tcPr>
                </a:tc>
                <a:tc>
                  <a:txBody>
                    <a:bodyPr/>
                    <a:lstStyle/>
                    <a:p>
                      <a:pPr algn="ctr">
                        <a:spcAft>
                          <a:spcPts val="0"/>
                        </a:spcAft>
                      </a:pPr>
                      <a:r>
                        <a:rPr lang="sr-Latn-CS" sz="1800">
                          <a:latin typeface="Calibri"/>
                          <a:ea typeface="Calibri"/>
                          <a:cs typeface="Times New Roman"/>
                        </a:rPr>
                        <a:t>V. niska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dbl"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&gt; 4 -5</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dbl"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V. niska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dbl"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5</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dbl" algn="ctr">
                      <a:solidFill>
                        <a:srgbClr val="4F81BD"/>
                      </a:solidFill>
                      <a:prstDash val="solid"/>
                      <a:round/>
                      <a:headEnd type="none" w="med" len="med"/>
                      <a:tailEnd type="none" w="med" len="med"/>
                    </a:lnB>
                  </a:tcPr>
                </a:tc>
                <a:tc>
                  <a:txBody>
                    <a:bodyPr/>
                    <a:lstStyle/>
                    <a:p>
                      <a:pPr algn="ctr">
                        <a:spcAft>
                          <a:spcPts val="0"/>
                        </a:spcAft>
                      </a:pPr>
                      <a:r>
                        <a:rPr lang="sr-Latn-CS" sz="1800">
                          <a:latin typeface="Calibri"/>
                          <a:ea typeface="Calibri"/>
                          <a:cs typeface="Times New Roman"/>
                        </a:rPr>
                        <a:t>V. niska</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dbl" algn="ctr">
                      <a:solidFill>
                        <a:srgbClr val="4F81BD"/>
                      </a:solidFill>
                      <a:prstDash val="solid"/>
                      <a:round/>
                      <a:headEnd type="none" w="med" len="med"/>
                      <a:tailEnd type="none" w="med" len="med"/>
                    </a:lnB>
                  </a:tcPr>
                </a:tc>
                <a:tc>
                  <a:txBody>
                    <a:bodyPr/>
                    <a:lstStyle/>
                    <a:p>
                      <a:pPr algn="ctr">
                        <a:spcAft>
                          <a:spcPts val="0"/>
                        </a:spcAft>
                      </a:pPr>
                      <a:r>
                        <a:rPr lang="sr-Latn-CS" sz="1800" dirty="0">
                          <a:latin typeface="Calibri"/>
                          <a:ea typeface="Calibri"/>
                          <a:cs typeface="Times New Roman"/>
                        </a:rPr>
                        <a:t>1.0</a:t>
                      </a:r>
                    </a:p>
                  </a:txBody>
                  <a:tcPr marL="68580" marR="68580" marT="0" marB="0" anchor="ctr">
                    <a:lnL w="12700" cap="flat" cmpd="sng" algn="ctr">
                      <a:solidFill>
                        <a:srgbClr val="4F81BD"/>
                      </a:solidFill>
                      <a:prstDash val="solid"/>
                      <a:round/>
                      <a:headEnd type="none" w="med" len="med"/>
                      <a:tailEnd type="none" w="med" len="med"/>
                    </a:lnL>
                    <a:lnR w="19050" cap="flat" cmpd="dbl"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dbl" algn="ctr">
                      <a:solidFill>
                        <a:srgbClr val="4F81BD"/>
                      </a:solidFill>
                      <a:prstDash val="solid"/>
                      <a:round/>
                      <a:headEnd type="none" w="med" len="med"/>
                      <a:tailEnd type="none" w="med" len="med"/>
                    </a:lnB>
                  </a:tcPr>
                </a:tc>
              </a:tr>
            </a:tbl>
          </a:graphicData>
        </a:graphic>
      </p:graphicFrame>
      <p:sp>
        <p:nvSpPr>
          <p:cNvPr id="5" name="Rectangle 27"/>
          <p:cNvSpPr>
            <a:spLocks noChangeArrowheads="1"/>
          </p:cNvSpPr>
          <p:nvPr/>
        </p:nvSpPr>
        <p:spPr bwMode="auto">
          <a:xfrm>
            <a:off x="228600" y="2743200"/>
            <a:ext cx="8610600" cy="369888"/>
          </a:xfrm>
          <a:prstGeom prst="rect">
            <a:avLst/>
          </a:prstGeom>
          <a:noFill/>
          <a:ln w="9525">
            <a:noFill/>
            <a:miter lim="800000"/>
            <a:headEnd/>
            <a:tailEnd/>
          </a:ln>
          <a:effectLst/>
        </p:spPr>
        <p:txBody>
          <a:bodyPr anchor="ctr">
            <a:spAutoFit/>
          </a:bodyPr>
          <a:lstStyle/>
          <a:p>
            <a:pPr algn="just">
              <a:spcAft>
                <a:spcPts val="0"/>
              </a:spcAft>
              <a:defRPr/>
            </a:pPr>
            <a:r>
              <a:rPr lang="sr-Latn-CS" i="1" dirty="0" smtClean="0">
                <a:latin typeface="+mj-lt"/>
                <a:ea typeface="Calibri"/>
                <a:cs typeface="Times New Roman"/>
              </a:rPr>
              <a:t>Legenda </a:t>
            </a:r>
            <a:r>
              <a:rPr lang="sr-Latn-CS" i="1" dirty="0">
                <a:latin typeface="+mj-lt"/>
                <a:ea typeface="Calibri"/>
                <a:cs typeface="Times New Roman"/>
              </a:rPr>
              <a:t>za kartu ranjivosti podzemnih voda, P kartu i I kartu</a:t>
            </a:r>
          </a:p>
        </p:txBody>
      </p:sp>
    </p:spTree>
    <p:extLst>
      <p:ext uri="{BB962C8B-B14F-4D97-AF65-F5344CB8AC3E}">
        <p14:creationId xmlns:p14="http://schemas.microsoft.com/office/powerpoint/2010/main" val="134665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p:cNvSpPr>
            <a:spLocks noGrp="1"/>
          </p:cNvSpPr>
          <p:nvPr>
            <p:ph type="title"/>
          </p:nvPr>
        </p:nvSpPr>
        <p:spPr>
          <a:xfrm>
            <a:off x="914400" y="3449697"/>
            <a:ext cx="4114800" cy="1349988"/>
          </a:xfrm>
        </p:spPr>
        <p:txBody>
          <a:bodyPr/>
          <a:lstStyle/>
          <a:p>
            <a:r>
              <a:rPr lang="sr-Latn-RS" dirty="0" smtClean="0">
                <a:ln w="635">
                  <a:noFill/>
                </a:ln>
                <a:solidFill>
                  <a:schemeClr val="accent3">
                    <a:lumMod val="20000"/>
                    <a:lumOff val="80000"/>
                  </a:schemeClr>
                </a:solidFill>
                <a:effectLst>
                  <a:outerShdw blurRad="38100" dist="25400" dir="5400000" algn="tl" rotWithShape="0">
                    <a:srgbClr val="000000">
                      <a:alpha val="43000"/>
                    </a:srgbClr>
                  </a:outerShdw>
                </a:effectLst>
              </a:rPr>
              <a:t>Ocena ranjivosti podzemnih voda Nacionalnog parka „Tara“</a:t>
            </a:r>
            <a:endParaRPr lang="en-US" dirty="0">
              <a:solidFill>
                <a:schemeClr val="accent3">
                  <a:lumMod val="20000"/>
                  <a:lumOff val="80000"/>
                </a:schemeClr>
              </a:solidFill>
            </a:endParaRPr>
          </a:p>
        </p:txBody>
      </p:sp>
      <p:pic>
        <p:nvPicPr>
          <p:cNvPr id="6" name="Picture 5" descr="Fotolia_34907824_Subscription_XX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4420" y="0"/>
            <a:ext cx="3649579" cy="5124450"/>
          </a:xfrm>
          <a:prstGeom prst="rect">
            <a:avLst/>
          </a:prstGeom>
        </p:spPr>
      </p:pic>
      <p:pic>
        <p:nvPicPr>
          <p:cNvPr id="7" name="Picture 6" descr="Fotolia_25769239_Subscription_XL.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86960" y="0"/>
            <a:ext cx="3662947" cy="512445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5134" y="5630739"/>
            <a:ext cx="513116" cy="617660"/>
          </a:xfrm>
          <a:prstGeom prst="rect">
            <a:avLst/>
          </a:prstGeom>
        </p:spPr>
      </p:pic>
    </p:spTree>
    <p:extLst>
      <p:ext uri="{BB962C8B-B14F-4D97-AF65-F5344CB8AC3E}">
        <p14:creationId xmlns:p14="http://schemas.microsoft.com/office/powerpoint/2010/main" val="269472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363788" y="22225"/>
            <a:ext cx="4416425" cy="346075"/>
          </a:xfrm>
          <a:prstGeom prst="rect">
            <a:avLst/>
          </a:prstGeom>
          <a:solidFill>
            <a:srgbClr val="FFFFFF">
              <a:alpha val="0"/>
            </a:srgbClr>
          </a:solidFill>
        </p:spPr>
        <p:txBody>
          <a:bodyPr lIns="0" tIns="0" rIns="0" bIns="0">
            <a:sp3d prstMaterial="flat"/>
          </a:bodyPr>
          <a:lstStyle/>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NACIONALNI PARK “TARA</a:t>
            </a:r>
            <a:r>
              <a:rPr lang="sr-Latn-CS" sz="2400" b="1" dirty="0" smtClean="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 Geološka karta</a:t>
            </a:r>
            <a:endPar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endParaRPr>
          </a:p>
        </p:txBody>
      </p:sp>
      <p:pic>
        <p:nvPicPr>
          <p:cNvPr id="4" name="Picture 3" descr="Tara - Stampa - GeoKarta.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084" y="832471"/>
            <a:ext cx="8903832" cy="5100753"/>
          </a:xfrm>
          <a:prstGeom prst="rect">
            <a:avLst/>
          </a:prstGeom>
          <a:ln>
            <a:noFill/>
          </a:ln>
          <a:effectLst/>
        </p:spPr>
      </p:pic>
    </p:spTree>
    <p:extLst>
      <p:ext uri="{BB962C8B-B14F-4D97-AF65-F5344CB8AC3E}">
        <p14:creationId xmlns:p14="http://schemas.microsoft.com/office/powerpoint/2010/main" val="226231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363788" y="-3175"/>
            <a:ext cx="4416425" cy="346075"/>
          </a:xfrm>
          <a:prstGeom prst="rect">
            <a:avLst/>
          </a:prstGeom>
          <a:solidFill>
            <a:srgbClr val="FFFFFF">
              <a:alpha val="0"/>
            </a:srgbClr>
          </a:solidFill>
        </p:spPr>
        <p:txBody>
          <a:bodyPr lIns="0" tIns="0" rIns="0" bIns="0">
            <a:sp3d prstMaterial="flat"/>
          </a:bodyPr>
          <a:lstStyle/>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NACIONALNI PARK “TARA</a:t>
            </a:r>
            <a:r>
              <a:rPr lang="sr-Latn-CS" sz="2400" b="1" dirty="0" smtClean="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a:t>
            </a:r>
          </a:p>
          <a:p>
            <a:pPr algn="ctr" defTabSz="914363" fontAlgn="auto">
              <a:lnSpc>
                <a:spcPct val="90000"/>
              </a:lnSpc>
              <a:spcAft>
                <a:spcPts val="0"/>
              </a:spcAft>
              <a:defRPr/>
            </a:pPr>
            <a:r>
              <a:rPr lang="sr-Latn-RS" sz="2400" b="1" dirty="0" smtClean="0">
                <a:ln w="3175">
                  <a:noFill/>
                </a:ln>
                <a:solidFill>
                  <a:schemeClr val="bg2">
                    <a:lumMod val="75000"/>
                  </a:schemeClr>
                </a:solidFill>
                <a:effectLst>
                  <a:outerShdw blurRad="50800" dist="38100" dir="2700000" algn="tl" rotWithShape="0">
                    <a:prstClr val="black">
                      <a:alpha val="40000"/>
                    </a:prstClr>
                  </a:outerShdw>
                </a:effectLst>
                <a:latin typeface="+mj-lt"/>
              </a:rPr>
              <a:t>Hidrogeološka karta</a:t>
            </a:r>
            <a:endPar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endParaRPr>
          </a:p>
        </p:txBody>
      </p:sp>
      <p:pic>
        <p:nvPicPr>
          <p:cNvPr id="4" name="Picture 3" descr="Tara - Stampa - HGKarta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600" y="1219200"/>
            <a:ext cx="8902800" cy="5104272"/>
          </a:xfrm>
          <a:prstGeom prst="rect">
            <a:avLst/>
          </a:prstGeom>
          <a:ln>
            <a:noFill/>
          </a:ln>
          <a:effectLst/>
        </p:spPr>
      </p:pic>
      <p:grpSp>
        <p:nvGrpSpPr>
          <p:cNvPr id="18" name="Group 17"/>
          <p:cNvGrpSpPr/>
          <p:nvPr/>
        </p:nvGrpSpPr>
        <p:grpSpPr>
          <a:xfrm>
            <a:off x="304800" y="1371600"/>
            <a:ext cx="4430486" cy="2607423"/>
            <a:chOff x="304800" y="1371600"/>
            <a:chExt cx="4430486" cy="2607423"/>
          </a:xfrm>
        </p:grpSpPr>
        <p:pic>
          <p:nvPicPr>
            <p:cNvPr id="5" name="Picture 4"/>
            <p:cNvPicPr/>
            <p:nvPr/>
          </p:nvPicPr>
          <p:blipFill>
            <a:blip r:embed="rId4" cstate="screen">
              <a:extLst>
                <a:ext uri="{28A0092B-C50C-407E-A947-70E740481C1C}">
                  <a14:useLocalDpi xmlns:a14="http://schemas.microsoft.com/office/drawing/2010/main"/>
                </a:ext>
              </a:extLst>
            </a:blip>
            <a:stretch>
              <a:fillRect/>
            </a:stretch>
          </p:blipFill>
          <p:spPr>
            <a:xfrm>
              <a:off x="304800" y="1371600"/>
              <a:ext cx="3657600" cy="2607423"/>
            </a:xfrm>
            <a:prstGeom prst="rect">
              <a:avLst/>
            </a:prstGeom>
            <a:ln w="19050" cmpd="dbl">
              <a:solidFill>
                <a:schemeClr val="tx2"/>
              </a:solidFill>
            </a:ln>
            <a:effectLst>
              <a:outerShdw blurRad="50800" dist="38100" dir="2700000" algn="tl" rotWithShape="0">
                <a:prstClr val="black">
                  <a:alpha val="40000"/>
                </a:prstClr>
              </a:outerShdw>
            </a:effectLst>
          </p:spPr>
        </p:pic>
        <p:cxnSp>
          <p:nvCxnSpPr>
            <p:cNvPr id="11" name="Straight Arrow Connector 10"/>
            <p:cNvCxnSpPr>
              <a:stCxn id="5" idx="3"/>
            </p:cNvCxnSpPr>
            <p:nvPr/>
          </p:nvCxnSpPr>
          <p:spPr>
            <a:xfrm>
              <a:off x="3962400" y="2675312"/>
              <a:ext cx="772886" cy="1001882"/>
            </a:xfrm>
            <a:prstGeom prst="straightConnector1">
              <a:avLst/>
            </a:prstGeom>
            <a:ln w="19050">
              <a:solidFill>
                <a:schemeClr val="tx2"/>
              </a:solidFill>
              <a:tailEnd type="arrow"/>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343849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257300" y="0"/>
            <a:ext cx="6629400" cy="650875"/>
          </a:xfrm>
          <a:prstGeom prst="rect">
            <a:avLst/>
          </a:prstGeom>
          <a:solidFill>
            <a:srgbClr val="FFFFFF">
              <a:alpha val="0"/>
            </a:srgbClr>
          </a:solidFill>
        </p:spPr>
        <p:txBody>
          <a:bodyPr lIns="0" tIns="0" rIns="0" bIns="0" anchor="ctr">
            <a:sp3d prstMaterial="flat"/>
          </a:bodyPr>
          <a:lstStyle/>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NACIONALNI PARK TARA – PI METODA</a:t>
            </a:r>
          </a:p>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FAKTOR P</a:t>
            </a:r>
          </a:p>
        </p:txBody>
      </p:sp>
      <p:sp>
        <p:nvSpPr>
          <p:cNvPr id="74755" name="Rectangle 7"/>
          <p:cNvSpPr>
            <a:spLocks noChangeArrowheads="1"/>
          </p:cNvSpPr>
          <p:nvPr/>
        </p:nvSpPr>
        <p:spPr bwMode="auto">
          <a:xfrm>
            <a:off x="152400" y="0"/>
            <a:ext cx="9144000" cy="457200"/>
          </a:xfrm>
          <a:prstGeom prst="rect">
            <a:avLst/>
          </a:prstGeom>
          <a:noFill/>
          <a:ln w="9525">
            <a:noFill/>
            <a:miter lim="800000"/>
            <a:headEnd/>
            <a:tailEnd/>
          </a:ln>
        </p:spPr>
        <p:txBody>
          <a:bodyPr wrap="none" anchor="ctr">
            <a:spAutoFit/>
          </a:bodyPr>
          <a:lstStyle/>
          <a:p>
            <a:endParaRPr lang="sr-Latn-CS"/>
          </a:p>
        </p:txBody>
      </p:sp>
      <p:sp>
        <p:nvSpPr>
          <p:cNvPr id="7475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r-Latn-CS"/>
          </a:p>
        </p:txBody>
      </p:sp>
      <p:pic>
        <p:nvPicPr>
          <p:cNvPr id="74757" name="Picture 24" descr="T-PI - Stampa - eFC"/>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00000" y="574675"/>
            <a:ext cx="5579533" cy="3238260"/>
          </a:xfrm>
          <a:prstGeom prst="rect">
            <a:avLst/>
          </a:prstGeom>
          <a:noFill/>
          <a:ln w="9525">
            <a:noFill/>
            <a:miter lim="800000"/>
            <a:headEnd/>
            <a:tailEnd/>
          </a:ln>
        </p:spPr>
      </p:pic>
      <p:pic>
        <p:nvPicPr>
          <p:cNvPr id="7" name="Picture 6"/>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809470"/>
            <a:ext cx="3600000" cy="2088855"/>
          </a:xfrm>
          <a:prstGeom prst="rect">
            <a:avLst/>
          </a:prstGeom>
          <a:ln>
            <a:noFill/>
          </a:ln>
          <a:effectLst>
            <a:outerShdw blurRad="292100" dist="139700" dir="2700000" algn="tl" rotWithShape="0">
              <a:srgbClr val="333333">
                <a:alpha val="65000"/>
              </a:srgbClr>
            </a:outerShdw>
          </a:effectLst>
        </p:spPr>
      </p:pic>
      <p:pic>
        <p:nvPicPr>
          <p:cNvPr id="8" name="Picture 26" descr="T-PI - Stampa - P faktor - SM"/>
          <p:cNvPicPr>
            <a:picLocks noChangeAspect="1" noChangeArrowheads="1"/>
          </p:cNvPicPr>
          <p:nvPr/>
        </p:nvPicPr>
        <p:blipFill>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0" y="3378200"/>
            <a:ext cx="6139749" cy="3564465"/>
          </a:xfrm>
          <a:prstGeom prst="rect">
            <a:avLst/>
          </a:prstGeom>
          <a:noFill/>
          <a:ln w="9525">
            <a:noFill/>
            <a:miter lim="800000"/>
            <a:headEnd/>
            <a:tailEnd/>
          </a:ln>
        </p:spPr>
      </p:pic>
    </p:spTree>
    <p:extLst>
      <p:ext uri="{BB962C8B-B14F-4D97-AF65-F5344CB8AC3E}">
        <p14:creationId xmlns:p14="http://schemas.microsoft.com/office/powerpoint/2010/main" val="138454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914400" y="3957282"/>
            <a:ext cx="7315200" cy="484631"/>
          </a:xfrm>
          <a:prstGeom prst="rect">
            <a:avLst/>
          </a:prstGeom>
        </p:spPr>
        <p:txBody>
          <a:bodyPr/>
          <a:lstStyle>
            <a:lvl1pPr algn="l" defTabSz="457200" rtl="0" eaLnBrk="1" latinLnBrk="0" hangingPunct="1">
              <a:lnSpc>
                <a:spcPct val="100000"/>
              </a:lnSpc>
              <a:spcBef>
                <a:spcPct val="0"/>
              </a:spcBef>
              <a:buNone/>
              <a:defRPr sz="3400" b="1" i="0" kern="1200">
                <a:solidFill>
                  <a:schemeClr val="tx1"/>
                </a:solidFill>
                <a:latin typeface="+mj-lt"/>
                <a:ea typeface="+mj-ea"/>
                <a:cs typeface="Avenir LT Std 55 Roman" pitchFamily="34" charset="0"/>
              </a:defRPr>
            </a:lvl1pPr>
          </a:lstStyle>
          <a:p>
            <a:r>
              <a:rPr lang="sr-Latn-RS" sz="2600" dirty="0" smtClean="0"/>
              <a:t>GIS </a:t>
            </a:r>
            <a:r>
              <a:rPr lang="sr-Latn-RS" sz="2600" dirty="0"/>
              <a:t>U HIDROGEOLOGIJI – </a:t>
            </a:r>
            <a:endParaRPr lang="sr-Latn-RS" sz="2600" dirty="0" smtClean="0"/>
          </a:p>
          <a:p>
            <a:r>
              <a:rPr lang="sr-Latn-RS" sz="2600" dirty="0" smtClean="0"/>
              <a:t>OCENA </a:t>
            </a:r>
            <a:r>
              <a:rPr lang="sr-Latn-RS" sz="2600" dirty="0"/>
              <a:t>RANJIVOSTI PODZEMNIH VODA</a:t>
            </a:r>
            <a:endParaRPr lang="en-US" sz="2600" dirty="0">
              <a:solidFill>
                <a:srgbClr val="1982AF"/>
              </a:solidFill>
            </a:endParaRPr>
          </a:p>
        </p:txBody>
      </p:sp>
      <p:sp>
        <p:nvSpPr>
          <p:cNvPr id="4" name="Title 7"/>
          <p:cNvSpPr txBox="1">
            <a:spLocks/>
          </p:cNvSpPr>
          <p:nvPr/>
        </p:nvSpPr>
        <p:spPr>
          <a:xfrm>
            <a:off x="914400" y="4856756"/>
            <a:ext cx="7823200" cy="242316"/>
          </a:xfrm>
          <a:prstGeom prst="rect">
            <a:avLst/>
          </a:prstGeom>
        </p:spPr>
        <p:txBody>
          <a:bodyPr/>
          <a:lstStyle>
            <a:lvl1pPr algn="l" defTabSz="457200" rtl="0" eaLnBrk="1" latinLnBrk="0" hangingPunct="1">
              <a:lnSpc>
                <a:spcPct val="100000"/>
              </a:lnSpc>
              <a:spcBef>
                <a:spcPct val="0"/>
              </a:spcBef>
              <a:buNone/>
              <a:defRPr sz="3400" b="1" i="0" kern="1200">
                <a:solidFill>
                  <a:schemeClr val="tx1"/>
                </a:solidFill>
                <a:latin typeface="+mj-lt"/>
                <a:ea typeface="+mj-ea"/>
                <a:cs typeface="Avenir LT Std 55 Roman" pitchFamily="34" charset="0"/>
              </a:defRPr>
            </a:lvl1pPr>
          </a:lstStyle>
          <a:p>
            <a:r>
              <a:rPr lang="sr-Latn-RS" sz="1600" dirty="0" smtClean="0">
                <a:solidFill>
                  <a:schemeClr val="accent6">
                    <a:lumMod val="50000"/>
                  </a:schemeClr>
                </a:solidFill>
              </a:rPr>
              <a:t>Autor: Mr Vladimir Živanović</a:t>
            </a:r>
            <a:r>
              <a:rPr lang="sr-Latn-RS" sz="1400" dirty="0" smtClean="0">
                <a:solidFill>
                  <a:schemeClr val="accent6">
                    <a:lumMod val="50000"/>
                  </a:schemeClr>
                </a:solidFill>
              </a:rPr>
              <a:t>, </a:t>
            </a:r>
            <a:r>
              <a:rPr lang="sr-Latn-RS" sz="1300" dirty="0" smtClean="0">
                <a:solidFill>
                  <a:schemeClr val="accent6">
                    <a:lumMod val="50000"/>
                  </a:schemeClr>
                </a:solidFill>
              </a:rPr>
              <a:t>Departman za hidrogeologiju, Rudarsko-geološki fakultet</a:t>
            </a:r>
            <a:endParaRPr lang="en-US" sz="1300" dirty="0">
              <a:solidFill>
                <a:schemeClr val="accent6">
                  <a:lumMod val="50000"/>
                </a:schemeClr>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897" y="223562"/>
            <a:ext cx="968054" cy="1165289"/>
          </a:xfrm>
          <a:prstGeom prst="rect">
            <a:avLst/>
          </a:prstGeom>
        </p:spPr>
      </p:pic>
      <p:sp>
        <p:nvSpPr>
          <p:cNvPr id="6" name="TextBox 5"/>
          <p:cNvSpPr txBox="1"/>
          <p:nvPr/>
        </p:nvSpPr>
        <p:spPr>
          <a:xfrm>
            <a:off x="1293963" y="568299"/>
            <a:ext cx="5167224" cy="345057"/>
          </a:xfrm>
          <a:prstGeom prst="rect">
            <a:avLst/>
          </a:prstGeom>
          <a:noFill/>
          <a:effectLst/>
        </p:spPr>
        <p:txBody>
          <a:bodyPr wrap="none" lIns="0" tIns="0" rIns="0" bIns="0" rtlCol="0">
            <a:noAutofit/>
          </a:bodyPr>
          <a:lstStyle/>
          <a:p>
            <a:pPr algn="l" eaLnBrk="0" hangingPunct="0">
              <a:lnSpc>
                <a:spcPts val="1800"/>
              </a:lnSpc>
            </a:pPr>
            <a:r>
              <a:rPr lang="sr-Latn-RS" b="1" dirty="0" smtClean="0">
                <a:solidFill>
                  <a:schemeClr val="accent3"/>
                </a:solidFill>
                <a:ea typeface="+mn-ea"/>
                <a:cs typeface="+mn-cs"/>
              </a:rPr>
              <a:t>RUDARSKO </a:t>
            </a:r>
          </a:p>
          <a:p>
            <a:pPr algn="l" eaLnBrk="0" hangingPunct="0">
              <a:lnSpc>
                <a:spcPts val="1800"/>
              </a:lnSpc>
            </a:pPr>
            <a:r>
              <a:rPr lang="sr-Latn-RS" b="1" dirty="0">
                <a:solidFill>
                  <a:schemeClr val="accent3"/>
                </a:solidFill>
              </a:rPr>
              <a:t> </a:t>
            </a:r>
            <a:r>
              <a:rPr lang="sr-Latn-RS" b="1" dirty="0" smtClean="0">
                <a:solidFill>
                  <a:schemeClr val="accent3"/>
                </a:solidFill>
              </a:rPr>
              <a:t>      </a:t>
            </a:r>
            <a:r>
              <a:rPr lang="sr-Latn-RS" b="1" dirty="0" smtClean="0">
                <a:solidFill>
                  <a:schemeClr val="accent3"/>
                </a:solidFill>
                <a:ea typeface="+mn-ea"/>
                <a:cs typeface="+mn-cs"/>
              </a:rPr>
              <a:t>GEOLOŠKI</a:t>
            </a:r>
            <a:r>
              <a:rPr lang="sr-Latn-RS" sz="1200" b="1" dirty="0" smtClean="0">
                <a:solidFill>
                  <a:schemeClr val="accent3"/>
                </a:solidFill>
              </a:rPr>
              <a:t> </a:t>
            </a:r>
            <a:r>
              <a:rPr lang="sr-Latn-RS" sz="1400" b="1" dirty="0" smtClean="0">
                <a:solidFill>
                  <a:schemeClr val="tx2"/>
                </a:solidFill>
                <a:ea typeface="+mn-ea"/>
                <a:cs typeface="+mn-cs"/>
              </a:rPr>
              <a:t>FAKULTET</a:t>
            </a:r>
            <a:endParaRPr lang="en-US" b="1" dirty="0" smtClean="0">
              <a:solidFill>
                <a:schemeClr val="tx2"/>
              </a:solidFill>
              <a:ea typeface="+mn-ea"/>
              <a:cs typeface="+mn-cs"/>
            </a:endParaRPr>
          </a:p>
        </p:txBody>
      </p:sp>
      <p:sp>
        <p:nvSpPr>
          <p:cNvPr id="7" name="TextBox 6"/>
          <p:cNvSpPr txBox="1"/>
          <p:nvPr/>
        </p:nvSpPr>
        <p:spPr>
          <a:xfrm>
            <a:off x="6461187" y="551365"/>
            <a:ext cx="2544790" cy="423420"/>
          </a:xfrm>
          <a:prstGeom prst="rect">
            <a:avLst/>
          </a:prstGeom>
          <a:noFill/>
          <a:effectLst/>
        </p:spPr>
        <p:txBody>
          <a:bodyPr wrap="none" lIns="0" tIns="0" rIns="0" bIns="0" rtlCol="0">
            <a:noAutofit/>
          </a:bodyPr>
          <a:lstStyle/>
          <a:p>
            <a:pPr algn="r" eaLnBrk="0" hangingPunct="0">
              <a:lnSpc>
                <a:spcPts val="1800"/>
              </a:lnSpc>
            </a:pPr>
            <a:r>
              <a:rPr lang="sr-Latn-RS" sz="1400" b="1" dirty="0" smtClean="0">
                <a:solidFill>
                  <a:srgbClr val="000000"/>
                </a:solidFill>
                <a:ea typeface="+mn-ea"/>
                <a:cs typeface="+mn-cs"/>
              </a:rPr>
              <a:t>Beograd, 20. Novembar 2013.</a:t>
            </a:r>
          </a:p>
          <a:p>
            <a:pPr algn="r" eaLnBrk="0" hangingPunct="0">
              <a:lnSpc>
                <a:spcPts val="1800"/>
              </a:lnSpc>
            </a:pPr>
            <a:r>
              <a:rPr lang="sr-Latn-RS" sz="1400" b="1" dirty="0" smtClean="0">
                <a:hlinkClick r:id="rId3"/>
              </a:rPr>
              <a:t>http://gisday.rgf.rs</a:t>
            </a:r>
            <a:endParaRPr lang="en-US" sz="1400" b="1"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257300" y="0"/>
            <a:ext cx="6629400" cy="650875"/>
          </a:xfrm>
          <a:prstGeom prst="rect">
            <a:avLst/>
          </a:prstGeom>
          <a:solidFill>
            <a:srgbClr val="FFFFFF">
              <a:alpha val="0"/>
            </a:srgbClr>
          </a:solidFill>
        </p:spPr>
        <p:txBody>
          <a:bodyPr lIns="0" tIns="0" rIns="0" bIns="0" anchor="ctr">
            <a:sp3d prstMaterial="flat"/>
          </a:bodyPr>
          <a:lstStyle/>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NACIONALNI PARK TARA – PI METODA</a:t>
            </a:r>
          </a:p>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FAKTOR P</a:t>
            </a:r>
          </a:p>
        </p:txBody>
      </p:sp>
      <p:sp>
        <p:nvSpPr>
          <p:cNvPr id="76803" name="Rectangle 7"/>
          <p:cNvSpPr>
            <a:spLocks noChangeArrowheads="1"/>
          </p:cNvSpPr>
          <p:nvPr/>
        </p:nvSpPr>
        <p:spPr bwMode="auto">
          <a:xfrm>
            <a:off x="152400" y="0"/>
            <a:ext cx="9144000" cy="457200"/>
          </a:xfrm>
          <a:prstGeom prst="rect">
            <a:avLst/>
          </a:prstGeom>
          <a:noFill/>
          <a:ln w="9525">
            <a:noFill/>
            <a:miter lim="800000"/>
            <a:headEnd/>
            <a:tailEnd/>
          </a:ln>
        </p:spPr>
        <p:txBody>
          <a:bodyPr wrap="none" anchor="ctr">
            <a:spAutoFit/>
          </a:bodyPr>
          <a:lstStyle/>
          <a:p>
            <a:endParaRPr lang="sr-Latn-CS"/>
          </a:p>
        </p:txBody>
      </p:sp>
      <p:sp>
        <p:nvSpPr>
          <p:cNvPr id="76804"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r-Latn-CS"/>
          </a:p>
        </p:txBody>
      </p:sp>
      <p:pic>
        <p:nvPicPr>
          <p:cNvPr id="76805" name="Picture 27" descr="T-PI - Stampa - P faktor - BM"/>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2823265"/>
            <a:ext cx="6417733" cy="3725701"/>
          </a:xfrm>
          <a:prstGeom prst="rect">
            <a:avLst/>
          </a:prstGeom>
          <a:noFill/>
          <a:ln w="9525">
            <a:noFill/>
            <a:miter lim="800000"/>
            <a:headEnd/>
            <a:tailEnd/>
          </a:ln>
        </p:spPr>
      </p:pic>
      <p:pic>
        <p:nvPicPr>
          <p:cNvPr id="7" name="Picture 6" descr="Tara - Stampa - GeoKarta.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7351" y="760927"/>
            <a:ext cx="3600000" cy="2062338"/>
          </a:xfrm>
          <a:prstGeom prst="rect">
            <a:avLst/>
          </a:prstGeom>
          <a:ln>
            <a:noFill/>
          </a:ln>
          <a:effectLst/>
        </p:spPr>
      </p:pic>
      <p:pic>
        <p:nvPicPr>
          <p:cNvPr id="8" name="Picture 55" descr="T-Drastic - Faktor 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87351" y="733708"/>
            <a:ext cx="3600000" cy="2089557"/>
          </a:xfrm>
          <a:prstGeom prst="rect">
            <a:avLst/>
          </a:prstGeom>
          <a:ln>
            <a:noFill/>
          </a:ln>
          <a:effectLst/>
        </p:spPr>
      </p:pic>
    </p:spTree>
    <p:extLst>
      <p:ext uri="{BB962C8B-B14F-4D97-AF65-F5344CB8AC3E}">
        <p14:creationId xmlns:p14="http://schemas.microsoft.com/office/powerpoint/2010/main" val="40486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257300" y="0"/>
            <a:ext cx="6629400" cy="650875"/>
          </a:xfrm>
          <a:prstGeom prst="rect">
            <a:avLst/>
          </a:prstGeom>
          <a:solidFill>
            <a:srgbClr val="FFFFFF">
              <a:alpha val="0"/>
            </a:srgbClr>
          </a:solidFill>
        </p:spPr>
        <p:txBody>
          <a:bodyPr lIns="0" tIns="0" rIns="0" bIns="0" anchor="ctr">
            <a:sp3d prstMaterial="flat"/>
          </a:bodyPr>
          <a:lstStyle/>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NACIONALNI PARK TARA – PI METODA</a:t>
            </a:r>
          </a:p>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FAKTOR P</a:t>
            </a:r>
          </a:p>
        </p:txBody>
      </p:sp>
      <p:sp>
        <p:nvSpPr>
          <p:cNvPr id="77827" name="Rectangle 7"/>
          <p:cNvSpPr>
            <a:spLocks noChangeArrowheads="1"/>
          </p:cNvSpPr>
          <p:nvPr/>
        </p:nvSpPr>
        <p:spPr bwMode="auto">
          <a:xfrm>
            <a:off x="152400" y="0"/>
            <a:ext cx="9144000" cy="457200"/>
          </a:xfrm>
          <a:prstGeom prst="rect">
            <a:avLst/>
          </a:prstGeom>
          <a:noFill/>
          <a:ln w="9525">
            <a:noFill/>
            <a:miter lim="800000"/>
            <a:headEnd/>
            <a:tailEnd/>
          </a:ln>
        </p:spPr>
        <p:txBody>
          <a:bodyPr wrap="none" anchor="ctr">
            <a:spAutoFit/>
          </a:bodyPr>
          <a:lstStyle/>
          <a:p>
            <a:endParaRPr lang="sr-Latn-CS"/>
          </a:p>
        </p:txBody>
      </p:sp>
      <p:sp>
        <p:nvSpPr>
          <p:cNvPr id="77828"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r-Latn-CS"/>
          </a:p>
        </p:txBody>
      </p:sp>
      <p:pic>
        <p:nvPicPr>
          <p:cNvPr id="77829" name="Picture 25" descr="T-PI - Stampa - 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534" y="2965591"/>
            <a:ext cx="6704629" cy="3892409"/>
          </a:xfrm>
          <a:prstGeom prst="rect">
            <a:avLst/>
          </a:prstGeom>
          <a:ln>
            <a:noFill/>
          </a:ln>
          <a:effectLst/>
        </p:spPr>
      </p:pic>
      <p:pic>
        <p:nvPicPr>
          <p:cNvPr id="7" name="Picture 6"/>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809470"/>
            <a:ext cx="2880000" cy="1671084"/>
          </a:xfrm>
          <a:prstGeom prst="rect">
            <a:avLst/>
          </a:prstGeom>
          <a:ln>
            <a:noFill/>
          </a:ln>
          <a:effectLst/>
        </p:spPr>
      </p:pic>
      <p:pic>
        <p:nvPicPr>
          <p:cNvPr id="8" name="Picture 47" descr="D:\Magistarski\!!!Tekst\Slike Primena metode\T-COP - Stampa - P faktor - Pq.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07000" y="809470"/>
            <a:ext cx="2880000" cy="1675574"/>
          </a:xfrm>
          <a:prstGeom prst="rect">
            <a:avLst/>
          </a:prstGeom>
          <a:ln>
            <a:noFill/>
          </a:ln>
          <a:effectLst/>
        </p:spPr>
      </p:pic>
      <p:pic>
        <p:nvPicPr>
          <p:cNvPr id="9" name="Picture 31" descr="T-PI - Stampa - I faktor - NagibTerena"/>
          <p:cNvPicPr>
            <a:picLocks noChangeAspect="1" noChangeArrowheads="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022466" y="809470"/>
            <a:ext cx="2880000" cy="1672314"/>
          </a:xfrm>
          <a:prstGeom prst="rect">
            <a:avLst/>
          </a:prstGeom>
          <a:noFill/>
          <a:ln w="9525">
            <a:noFill/>
            <a:miter lim="800000"/>
            <a:headEnd/>
            <a:tailEnd/>
          </a:ln>
        </p:spPr>
      </p:pic>
      <p:sp>
        <p:nvSpPr>
          <p:cNvPr id="10" name="AutoShape 18"/>
          <p:cNvSpPr>
            <a:spLocks noChangeArrowheads="1"/>
          </p:cNvSpPr>
          <p:nvPr/>
        </p:nvSpPr>
        <p:spPr bwMode="auto">
          <a:xfrm>
            <a:off x="5825059" y="1600200"/>
            <a:ext cx="304800" cy="314325"/>
          </a:xfrm>
          <a:prstGeom prst="plus">
            <a:avLst>
              <a:gd name="adj" fmla="val 43056"/>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defRPr/>
            </a:pPr>
            <a:endParaRPr lang="sr-Latn-CS"/>
          </a:p>
        </p:txBody>
      </p:sp>
      <p:sp>
        <p:nvSpPr>
          <p:cNvPr id="11" name="Rectangle 17"/>
          <p:cNvSpPr>
            <a:spLocks noChangeArrowheads="1"/>
          </p:cNvSpPr>
          <p:nvPr/>
        </p:nvSpPr>
        <p:spPr bwMode="auto">
          <a:xfrm>
            <a:off x="2862537" y="2684742"/>
            <a:ext cx="288925" cy="60325"/>
          </a:xfrm>
          <a:prstGeom prst="rect">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defRPr/>
            </a:pPr>
            <a:endParaRPr lang="sr-Latn-CS"/>
          </a:p>
        </p:txBody>
      </p:sp>
      <p:sp>
        <p:nvSpPr>
          <p:cNvPr id="12" name="Rectangle 16"/>
          <p:cNvSpPr>
            <a:spLocks noChangeArrowheads="1"/>
          </p:cNvSpPr>
          <p:nvPr/>
        </p:nvSpPr>
        <p:spPr bwMode="auto">
          <a:xfrm>
            <a:off x="2862537" y="2810155"/>
            <a:ext cx="288925" cy="60325"/>
          </a:xfrm>
          <a:prstGeom prst="rect">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defRPr/>
            </a:pPr>
            <a:endParaRPr lang="sr-Latn-CS"/>
          </a:p>
        </p:txBody>
      </p:sp>
      <p:sp>
        <p:nvSpPr>
          <p:cNvPr id="13" name="AutoShape 12"/>
          <p:cNvSpPr>
            <a:spLocks noChangeArrowheads="1"/>
          </p:cNvSpPr>
          <p:nvPr/>
        </p:nvSpPr>
        <p:spPr bwMode="auto">
          <a:xfrm>
            <a:off x="2796114" y="1584325"/>
            <a:ext cx="304800" cy="314325"/>
          </a:xfrm>
          <a:prstGeom prst="plus">
            <a:avLst>
              <a:gd name="adj" fmla="val 43056"/>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defRPr/>
            </a:pPr>
            <a:endParaRPr lang="sr-Latn-CS"/>
          </a:p>
        </p:txBody>
      </p:sp>
    </p:spTree>
    <p:extLst>
      <p:ext uri="{BB962C8B-B14F-4D97-AF65-F5344CB8AC3E}">
        <p14:creationId xmlns:p14="http://schemas.microsoft.com/office/powerpoint/2010/main" val="410804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257300" y="0"/>
            <a:ext cx="6629400" cy="650875"/>
          </a:xfrm>
          <a:prstGeom prst="rect">
            <a:avLst/>
          </a:prstGeom>
          <a:solidFill>
            <a:srgbClr val="FFFFFF">
              <a:alpha val="0"/>
            </a:srgbClr>
          </a:solidFill>
        </p:spPr>
        <p:txBody>
          <a:bodyPr lIns="0" tIns="0" rIns="0" bIns="0" anchor="ctr">
            <a:sp3d prstMaterial="flat"/>
          </a:bodyPr>
          <a:lstStyle/>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NACIONALNI PARK TARA – PI METODA</a:t>
            </a:r>
          </a:p>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FAKTOR P</a:t>
            </a:r>
          </a:p>
        </p:txBody>
      </p:sp>
      <p:sp>
        <p:nvSpPr>
          <p:cNvPr id="78851" name="Rectangle 7"/>
          <p:cNvSpPr>
            <a:spLocks noChangeArrowheads="1"/>
          </p:cNvSpPr>
          <p:nvPr/>
        </p:nvSpPr>
        <p:spPr bwMode="auto">
          <a:xfrm>
            <a:off x="152400" y="0"/>
            <a:ext cx="9144000" cy="457200"/>
          </a:xfrm>
          <a:prstGeom prst="rect">
            <a:avLst/>
          </a:prstGeom>
          <a:noFill/>
          <a:ln w="9525">
            <a:noFill/>
            <a:miter lim="800000"/>
            <a:headEnd/>
            <a:tailEnd/>
          </a:ln>
        </p:spPr>
        <p:txBody>
          <a:bodyPr wrap="none" anchor="ctr">
            <a:spAutoFit/>
          </a:bodyPr>
          <a:lstStyle/>
          <a:p>
            <a:endParaRPr lang="sr-Latn-CS"/>
          </a:p>
        </p:txBody>
      </p:sp>
      <p:sp>
        <p:nvSpPr>
          <p:cNvPr id="78852"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r-Latn-CS"/>
          </a:p>
        </p:txBody>
      </p:sp>
      <p:pic>
        <p:nvPicPr>
          <p:cNvPr id="78853" name="Picture 28" descr="T-PI - Stampa - P faktor - Pfinal"/>
          <p:cNvPicPr>
            <a:picLocks noChangeAspect="1" noChangeArrowheads="1"/>
          </p:cNvPicPr>
          <p:nvPr/>
        </p:nvPicPr>
        <p:blipFill>
          <a:blip r:embed="rId3" cstate="screen">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a:off x="-135467" y="2882045"/>
            <a:ext cx="6798734" cy="3947042"/>
          </a:xfrm>
          <a:prstGeom prst="rect">
            <a:avLst/>
          </a:prstGeom>
          <a:noFill/>
          <a:ln w="9525">
            <a:noFill/>
            <a:miter lim="800000"/>
            <a:headEnd/>
            <a:tailEnd/>
          </a:ln>
        </p:spPr>
      </p:pic>
      <p:pic>
        <p:nvPicPr>
          <p:cNvPr id="14" name="Picture 26" descr="T-PI - Stampa - P faktor - SM"/>
          <p:cNvPicPr>
            <a:picLocks noChangeAspect="1" noChangeArrowheads="1"/>
          </p:cNvPicPr>
          <p:nvPr/>
        </p:nvPicPr>
        <p:blipFill>
          <a:blip r:embed="rId4"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0" y="696383"/>
            <a:ext cx="3060000" cy="1776500"/>
          </a:xfrm>
          <a:prstGeom prst="rect">
            <a:avLst/>
          </a:prstGeom>
          <a:noFill/>
          <a:ln w="9525">
            <a:noFill/>
            <a:miter lim="800000"/>
            <a:headEnd/>
            <a:tailEnd/>
          </a:ln>
        </p:spPr>
      </p:pic>
      <p:pic>
        <p:nvPicPr>
          <p:cNvPr id="15" name="Picture 27" descr="T-PI - Stampa - P faktor - BM"/>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52000" y="696455"/>
            <a:ext cx="3060000" cy="1776428"/>
          </a:xfrm>
          <a:prstGeom prst="rect">
            <a:avLst/>
          </a:prstGeom>
          <a:noFill/>
          <a:ln w="9525">
            <a:noFill/>
            <a:miter lim="800000"/>
            <a:headEnd/>
            <a:tailEnd/>
          </a:ln>
        </p:spPr>
      </p:pic>
      <p:pic>
        <p:nvPicPr>
          <p:cNvPr id="9" name="Picture 25" descr="T-PI - Stampa - 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2000" y="696455"/>
            <a:ext cx="3060000" cy="1776500"/>
          </a:xfrm>
          <a:prstGeom prst="rect">
            <a:avLst/>
          </a:prstGeom>
          <a:ln>
            <a:noFill/>
          </a:ln>
          <a:effectLst/>
        </p:spPr>
      </p:pic>
      <p:sp>
        <p:nvSpPr>
          <p:cNvPr id="10" name="AutoShape 18"/>
          <p:cNvSpPr>
            <a:spLocks noChangeArrowheads="1"/>
          </p:cNvSpPr>
          <p:nvPr/>
        </p:nvSpPr>
        <p:spPr bwMode="auto">
          <a:xfrm>
            <a:off x="5825059" y="1600200"/>
            <a:ext cx="304800" cy="314325"/>
          </a:xfrm>
          <a:prstGeom prst="plus">
            <a:avLst>
              <a:gd name="adj" fmla="val 43056"/>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defRPr/>
            </a:pPr>
            <a:endParaRPr lang="sr-Latn-CS"/>
          </a:p>
        </p:txBody>
      </p:sp>
      <p:sp>
        <p:nvSpPr>
          <p:cNvPr id="11" name="Rectangle 17"/>
          <p:cNvSpPr>
            <a:spLocks noChangeArrowheads="1"/>
          </p:cNvSpPr>
          <p:nvPr/>
        </p:nvSpPr>
        <p:spPr bwMode="auto">
          <a:xfrm>
            <a:off x="2862537" y="2684742"/>
            <a:ext cx="288925" cy="60325"/>
          </a:xfrm>
          <a:prstGeom prst="rect">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defRPr/>
            </a:pPr>
            <a:endParaRPr lang="sr-Latn-CS"/>
          </a:p>
        </p:txBody>
      </p:sp>
      <p:sp>
        <p:nvSpPr>
          <p:cNvPr id="12" name="Rectangle 16"/>
          <p:cNvSpPr>
            <a:spLocks noChangeArrowheads="1"/>
          </p:cNvSpPr>
          <p:nvPr/>
        </p:nvSpPr>
        <p:spPr bwMode="auto">
          <a:xfrm>
            <a:off x="2862537" y="2810155"/>
            <a:ext cx="288925" cy="60325"/>
          </a:xfrm>
          <a:prstGeom prst="rect">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defRPr/>
            </a:pPr>
            <a:endParaRPr lang="sr-Latn-CS"/>
          </a:p>
        </p:txBody>
      </p:sp>
      <p:sp>
        <p:nvSpPr>
          <p:cNvPr id="13" name="AutoShape 12"/>
          <p:cNvSpPr>
            <a:spLocks noChangeArrowheads="1"/>
          </p:cNvSpPr>
          <p:nvPr/>
        </p:nvSpPr>
        <p:spPr bwMode="auto">
          <a:xfrm>
            <a:off x="2796114" y="1584325"/>
            <a:ext cx="304800" cy="314325"/>
          </a:xfrm>
          <a:prstGeom prst="plus">
            <a:avLst>
              <a:gd name="adj" fmla="val 43056"/>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defRPr/>
            </a:pPr>
            <a:endParaRPr lang="sr-Latn-CS"/>
          </a:p>
        </p:txBody>
      </p:sp>
    </p:spTree>
    <p:extLst>
      <p:ext uri="{BB962C8B-B14F-4D97-AF65-F5344CB8AC3E}">
        <p14:creationId xmlns:p14="http://schemas.microsoft.com/office/powerpoint/2010/main" val="2826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257300" y="0"/>
            <a:ext cx="6629400" cy="650875"/>
          </a:xfrm>
          <a:prstGeom prst="rect">
            <a:avLst/>
          </a:prstGeom>
          <a:solidFill>
            <a:srgbClr val="FFFFFF">
              <a:alpha val="0"/>
            </a:srgbClr>
          </a:solidFill>
        </p:spPr>
        <p:txBody>
          <a:bodyPr lIns="0" tIns="0" rIns="0" bIns="0" anchor="ctr">
            <a:sp3d prstMaterial="flat"/>
          </a:bodyPr>
          <a:lstStyle/>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NACIONALNI PARK TARA – PI METODA</a:t>
            </a:r>
          </a:p>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FAKTOR I</a:t>
            </a:r>
          </a:p>
        </p:txBody>
      </p:sp>
      <p:sp>
        <p:nvSpPr>
          <p:cNvPr id="79875" name="Rectangle 7"/>
          <p:cNvSpPr>
            <a:spLocks noChangeArrowheads="1"/>
          </p:cNvSpPr>
          <p:nvPr/>
        </p:nvSpPr>
        <p:spPr bwMode="auto">
          <a:xfrm>
            <a:off x="228600" y="0"/>
            <a:ext cx="9144000" cy="457200"/>
          </a:xfrm>
          <a:prstGeom prst="rect">
            <a:avLst/>
          </a:prstGeom>
          <a:noFill/>
          <a:ln w="9525">
            <a:noFill/>
            <a:miter lim="800000"/>
            <a:headEnd/>
            <a:tailEnd/>
          </a:ln>
        </p:spPr>
        <p:txBody>
          <a:bodyPr wrap="none" anchor="ctr">
            <a:spAutoFit/>
          </a:bodyPr>
          <a:lstStyle/>
          <a:p>
            <a:endParaRPr lang="sr-Latn-CS"/>
          </a:p>
        </p:txBody>
      </p:sp>
      <p:sp>
        <p:nvSpPr>
          <p:cNvPr id="7987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r-Latn-CS"/>
          </a:p>
        </p:txBody>
      </p:sp>
      <p:pic>
        <p:nvPicPr>
          <p:cNvPr id="79877" name="Picture 29" descr="T-PI - Stampa - I faktor - DomTok"/>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50" y="990600"/>
            <a:ext cx="2880000" cy="1672315"/>
          </a:xfrm>
          <a:prstGeom prst="rect">
            <a:avLst/>
          </a:prstGeom>
          <a:noFill/>
          <a:ln w="9525">
            <a:noFill/>
            <a:miter lim="800000"/>
            <a:headEnd/>
            <a:tailEnd/>
          </a:ln>
        </p:spPr>
      </p:pic>
      <p:pic>
        <p:nvPicPr>
          <p:cNvPr id="79878" name="Picture 30" descr="T-PI - Stampa - I faktor - Vegetacija"/>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39012" y="990600"/>
            <a:ext cx="2880000" cy="1671305"/>
          </a:xfrm>
          <a:prstGeom prst="rect">
            <a:avLst/>
          </a:prstGeom>
          <a:noFill/>
          <a:ln w="9525">
            <a:noFill/>
            <a:miter lim="800000"/>
            <a:headEnd/>
            <a:tailEnd/>
          </a:ln>
        </p:spPr>
      </p:pic>
      <p:pic>
        <p:nvPicPr>
          <p:cNvPr id="79879" name="Picture 31" descr="T-PI - Stampa - I faktor - NagibTerena"/>
          <p:cNvPicPr>
            <a:picLocks noChangeAspect="1" noChangeArrowheads="1"/>
          </p:cNvPicPr>
          <p:nvPr/>
        </p:nvPicPr>
        <p:blipFill>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282261" y="990600"/>
            <a:ext cx="2880000" cy="1672314"/>
          </a:xfrm>
          <a:prstGeom prst="rect">
            <a:avLst/>
          </a:prstGeom>
          <a:noFill/>
          <a:ln w="9525">
            <a:noFill/>
            <a:miter lim="800000"/>
            <a:headEnd/>
            <a:tailEnd/>
          </a:ln>
        </p:spPr>
      </p:pic>
      <p:sp>
        <p:nvSpPr>
          <p:cNvPr id="9" name="AutoShape 18"/>
          <p:cNvSpPr>
            <a:spLocks noChangeArrowheads="1"/>
          </p:cNvSpPr>
          <p:nvPr/>
        </p:nvSpPr>
        <p:spPr bwMode="auto">
          <a:xfrm>
            <a:off x="6002866" y="1710271"/>
            <a:ext cx="304800" cy="314325"/>
          </a:xfrm>
          <a:prstGeom prst="plus">
            <a:avLst>
              <a:gd name="adj" fmla="val 43056"/>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defRPr/>
            </a:pPr>
            <a:endParaRPr lang="sr-Latn-CS"/>
          </a:p>
        </p:txBody>
      </p:sp>
      <p:sp>
        <p:nvSpPr>
          <p:cNvPr id="10" name="Rectangle 17"/>
          <p:cNvSpPr>
            <a:spLocks noChangeArrowheads="1"/>
          </p:cNvSpPr>
          <p:nvPr/>
        </p:nvSpPr>
        <p:spPr bwMode="auto">
          <a:xfrm>
            <a:off x="1117629" y="4419600"/>
            <a:ext cx="288925" cy="60325"/>
          </a:xfrm>
          <a:prstGeom prst="rect">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defRPr/>
            </a:pPr>
            <a:endParaRPr lang="sr-Latn-CS"/>
          </a:p>
        </p:txBody>
      </p:sp>
      <p:sp>
        <p:nvSpPr>
          <p:cNvPr id="11" name="Rectangle 16"/>
          <p:cNvSpPr>
            <a:spLocks noChangeArrowheads="1"/>
          </p:cNvSpPr>
          <p:nvPr/>
        </p:nvSpPr>
        <p:spPr bwMode="auto">
          <a:xfrm>
            <a:off x="1117629" y="4545013"/>
            <a:ext cx="288925" cy="60325"/>
          </a:xfrm>
          <a:prstGeom prst="rect">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defRPr/>
            </a:pPr>
            <a:endParaRPr lang="sr-Latn-CS"/>
          </a:p>
        </p:txBody>
      </p:sp>
      <p:sp>
        <p:nvSpPr>
          <p:cNvPr id="12" name="AutoShape 12"/>
          <p:cNvSpPr>
            <a:spLocks noChangeArrowheads="1"/>
          </p:cNvSpPr>
          <p:nvPr/>
        </p:nvSpPr>
        <p:spPr bwMode="auto">
          <a:xfrm>
            <a:off x="2846916" y="1694396"/>
            <a:ext cx="304800" cy="314325"/>
          </a:xfrm>
          <a:prstGeom prst="plus">
            <a:avLst>
              <a:gd name="adj" fmla="val 43056"/>
            </a:avLst>
          </a:prstGeom>
          <a:gradFill rotWithShape="0">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defRPr/>
            </a:pPr>
            <a:endParaRPr lang="sr-Latn-CS"/>
          </a:p>
        </p:txBody>
      </p:sp>
      <p:pic>
        <p:nvPicPr>
          <p:cNvPr id="79884" name="Picture 32" descr="T-PI - Stampa - I faktor - Iprim"/>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7800" y="2667000"/>
            <a:ext cx="6826250" cy="3962400"/>
          </a:xfrm>
          <a:prstGeom prst="rect">
            <a:avLst/>
          </a:prstGeom>
          <a:noFill/>
          <a:ln w="9525">
            <a:noFill/>
            <a:miter lim="800000"/>
            <a:headEnd/>
            <a:tailEnd/>
          </a:ln>
        </p:spPr>
      </p:pic>
    </p:spTree>
    <p:extLst>
      <p:ext uri="{BB962C8B-B14F-4D97-AF65-F5344CB8AC3E}">
        <p14:creationId xmlns:p14="http://schemas.microsoft.com/office/powerpoint/2010/main" val="172018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257300" y="0"/>
            <a:ext cx="6629400" cy="650875"/>
          </a:xfrm>
          <a:prstGeom prst="rect">
            <a:avLst/>
          </a:prstGeom>
          <a:solidFill>
            <a:srgbClr val="FFFFFF">
              <a:alpha val="0"/>
            </a:srgbClr>
          </a:solidFill>
        </p:spPr>
        <p:txBody>
          <a:bodyPr lIns="0" tIns="0" rIns="0" bIns="0" anchor="ctr">
            <a:sp3d prstMaterial="flat"/>
          </a:bodyPr>
          <a:lstStyle/>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NACIONALNI PARK TARA – PI METODA</a:t>
            </a:r>
          </a:p>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FAKTOR I</a:t>
            </a:r>
          </a:p>
        </p:txBody>
      </p:sp>
      <p:sp>
        <p:nvSpPr>
          <p:cNvPr id="80899" name="Rectangle 7"/>
          <p:cNvSpPr>
            <a:spLocks noChangeArrowheads="1"/>
          </p:cNvSpPr>
          <p:nvPr/>
        </p:nvSpPr>
        <p:spPr bwMode="auto">
          <a:xfrm>
            <a:off x="152400" y="0"/>
            <a:ext cx="9144000" cy="457200"/>
          </a:xfrm>
          <a:prstGeom prst="rect">
            <a:avLst/>
          </a:prstGeom>
          <a:noFill/>
          <a:ln w="9525">
            <a:noFill/>
            <a:miter lim="800000"/>
            <a:headEnd/>
            <a:tailEnd/>
          </a:ln>
        </p:spPr>
        <p:txBody>
          <a:bodyPr wrap="none" anchor="ctr">
            <a:spAutoFit/>
          </a:bodyPr>
          <a:lstStyle/>
          <a:p>
            <a:endParaRPr lang="sr-Latn-CS"/>
          </a:p>
        </p:txBody>
      </p:sp>
      <p:sp>
        <p:nvSpPr>
          <p:cNvPr id="80900"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r-Latn-CS"/>
          </a:p>
        </p:txBody>
      </p:sp>
      <p:pic>
        <p:nvPicPr>
          <p:cNvPr id="80901" name="Picture 33" descr="T-PI - Stampa - I faktor - Slivovi"/>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143000"/>
            <a:ext cx="9144000" cy="5308600"/>
          </a:xfrm>
          <a:prstGeom prst="rect">
            <a:avLst/>
          </a:prstGeom>
          <a:noFill/>
          <a:ln w="9525">
            <a:noFill/>
            <a:miter lim="800000"/>
            <a:headEnd/>
            <a:tailEnd/>
          </a:ln>
        </p:spPr>
      </p:pic>
    </p:spTree>
    <p:extLst>
      <p:ext uri="{BB962C8B-B14F-4D97-AF65-F5344CB8AC3E}">
        <p14:creationId xmlns:p14="http://schemas.microsoft.com/office/powerpoint/2010/main" val="396229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257300" y="0"/>
            <a:ext cx="6629400" cy="650875"/>
          </a:xfrm>
          <a:prstGeom prst="rect">
            <a:avLst/>
          </a:prstGeom>
          <a:solidFill>
            <a:srgbClr val="FFFFFF">
              <a:alpha val="0"/>
            </a:srgbClr>
          </a:solidFill>
        </p:spPr>
        <p:txBody>
          <a:bodyPr lIns="0" tIns="0" rIns="0" bIns="0" anchor="ctr">
            <a:sp3d prstMaterial="flat"/>
          </a:bodyPr>
          <a:lstStyle/>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NACIONALNI PARK TARA – PI METODA</a:t>
            </a:r>
          </a:p>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rPr>
              <a:t>FAKTOR I</a:t>
            </a:r>
          </a:p>
        </p:txBody>
      </p:sp>
      <p:pic>
        <p:nvPicPr>
          <p:cNvPr id="3" name="Picture 2"/>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14818" y="2339059"/>
            <a:ext cx="7920000" cy="4414282"/>
          </a:xfrm>
          <a:prstGeom prst="rect">
            <a:avLst/>
          </a:prstGeom>
          <a:ln>
            <a:noFill/>
          </a:ln>
          <a:effectLst/>
        </p:spPr>
      </p:pic>
      <p:pic>
        <p:nvPicPr>
          <p:cNvPr id="10" name="Picture 33" descr="T-PI - Stampa - I faktor - Slivovi"/>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94881" y="842963"/>
            <a:ext cx="2880000" cy="1672000"/>
          </a:xfrm>
          <a:prstGeom prst="rect">
            <a:avLst/>
          </a:prstGeom>
          <a:ln>
            <a:noFill/>
          </a:ln>
          <a:effectLst/>
        </p:spPr>
      </p:pic>
      <p:pic>
        <p:nvPicPr>
          <p:cNvPr id="11" name="Picture 32" descr="T-PI - Stampa - I faktor - Iprim"/>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47932" y="847231"/>
            <a:ext cx="2880000" cy="1671740"/>
          </a:xfrm>
          <a:prstGeom prst="rect">
            <a:avLst/>
          </a:prstGeom>
          <a:noFill/>
          <a:ln w="9525">
            <a:noFill/>
            <a:miter lim="800000"/>
            <a:headEnd/>
            <a:tailEnd/>
          </a:ln>
        </p:spPr>
      </p:pic>
    </p:spTree>
    <p:extLst>
      <p:ext uri="{BB962C8B-B14F-4D97-AF65-F5344CB8AC3E}">
        <p14:creationId xmlns:p14="http://schemas.microsoft.com/office/powerpoint/2010/main" val="114202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257300" y="0"/>
            <a:ext cx="6629400" cy="650875"/>
          </a:xfrm>
          <a:prstGeom prst="rect">
            <a:avLst/>
          </a:prstGeom>
          <a:solidFill>
            <a:srgbClr val="FFFFFF">
              <a:alpha val="0"/>
            </a:srgbClr>
          </a:solidFill>
        </p:spPr>
        <p:txBody>
          <a:bodyPr lIns="0" tIns="0" rIns="0" bIns="0" anchor="ctr">
            <a:sp3d prstMaterial="flat"/>
          </a:bodyPr>
          <a:lstStyle/>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NACIONALNI PARK TARA – PI METODA</a:t>
            </a:r>
          </a:p>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j-lt"/>
                <a:cs typeface="Arial" charset="0"/>
              </a:rPr>
              <a:t>FINALNA KARTA RANJIVOSTI</a:t>
            </a:r>
          </a:p>
        </p:txBody>
      </p:sp>
      <p:sp>
        <p:nvSpPr>
          <p:cNvPr id="82947" name="Rectangle 7"/>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sr-Latn-CS"/>
          </a:p>
        </p:txBody>
      </p:sp>
      <p:sp>
        <p:nvSpPr>
          <p:cNvPr id="82948"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r-Latn-CS"/>
          </a:p>
        </p:txBody>
      </p:sp>
      <p:pic>
        <p:nvPicPr>
          <p:cNvPr id="82949"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0713" y="2438400"/>
            <a:ext cx="7902575" cy="4343400"/>
          </a:xfrm>
          <a:prstGeom prst="rect">
            <a:avLst/>
          </a:prstGeom>
          <a:ln>
            <a:noFill/>
          </a:ln>
          <a:effectLst/>
        </p:spPr>
      </p:pic>
      <p:pic>
        <p:nvPicPr>
          <p:cNvPr id="82951" name="Picture 28" descr="T-PI - Stampa - P faktor - Pfinal"/>
          <p:cNvPicPr>
            <a:picLocks noChangeAspect="1" noChangeArrowheads="1"/>
          </p:cNvPicPr>
          <p:nvPr/>
        </p:nvPicPr>
        <p:blipFill>
          <a:blip r:embed="rId4" cstate="screen">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a:off x="1314868" y="734998"/>
            <a:ext cx="3132000" cy="1818076"/>
          </a:xfrm>
          <a:prstGeom prst="rect">
            <a:avLst/>
          </a:prstGeom>
          <a:ln>
            <a:noFill/>
          </a:ln>
          <a:effectLst/>
        </p:spPr>
      </p:pic>
      <p:sp>
        <p:nvSpPr>
          <p:cNvPr id="2" name="Rectangle 1"/>
          <p:cNvSpPr/>
          <p:nvPr/>
        </p:nvSpPr>
        <p:spPr>
          <a:xfrm>
            <a:off x="3514103" y="2754813"/>
            <a:ext cx="966932" cy="400110"/>
          </a:xfrm>
          <a:prstGeom prst="rect">
            <a:avLst/>
          </a:prstGeom>
        </p:spPr>
        <p:txBody>
          <a:bodyPr wrap="none">
            <a:spAutoFit/>
          </a:bodyPr>
          <a:lstStyle/>
          <a:p>
            <a:pPr algn="ctr"/>
            <a:r>
              <a:rPr lang="sr-Latn-CS" sz="2000" b="1" i="1" dirty="0">
                <a:solidFill>
                  <a:srgbClr val="0070C0"/>
                </a:solidFill>
                <a:latin typeface="Calibri" pitchFamily="34" charset="0"/>
                <a:ea typeface="Calibri" pitchFamily="34" charset="0"/>
                <a:cs typeface="Times New Roman" pitchFamily="18" charset="0"/>
              </a:rPr>
              <a:t>π = P · I</a:t>
            </a:r>
            <a:endParaRPr lang="sr-Latn-CS" sz="2000" dirty="0">
              <a:latin typeface="Calibri" pitchFamily="34" charset="0"/>
              <a:ea typeface="Calibri" pitchFamily="34" charset="0"/>
              <a:cs typeface="Times New Roman" pitchFamily="18" charset="0"/>
            </a:endParaRPr>
          </a:p>
        </p:txBody>
      </p:sp>
      <p:pic>
        <p:nvPicPr>
          <p:cNvPr id="3" name="Picture 2"/>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10761" y="735542"/>
            <a:ext cx="3132000" cy="1817532"/>
          </a:xfrm>
          <a:prstGeom prst="rect">
            <a:avLst/>
          </a:prstGeom>
          <a:ln>
            <a:noFill/>
          </a:ln>
          <a:effectLst/>
        </p:spPr>
      </p:pic>
    </p:spTree>
    <p:extLst>
      <p:ext uri="{BB962C8B-B14F-4D97-AF65-F5344CB8AC3E}">
        <p14:creationId xmlns:p14="http://schemas.microsoft.com/office/powerpoint/2010/main" val="334408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101" y="6456960"/>
            <a:ext cx="4019049"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sr-Latn-RS" b="1" i="1" spc="50" dirty="0">
                <a:ln w="11430"/>
                <a:solidFill>
                  <a:schemeClr val="tx2">
                    <a:lumMod val="75000"/>
                  </a:schemeClr>
                </a:solidFill>
                <a:effectLst>
                  <a:outerShdw blurRad="76200" dist="50800" dir="5400000" algn="tl" rotWithShape="0">
                    <a:srgbClr val="000000">
                      <a:alpha val="65000"/>
                    </a:srgbClr>
                  </a:outerShdw>
                </a:effectLst>
              </a:rPr>
              <a:t>Karta ranjivosti podzemnih voda </a:t>
            </a:r>
            <a:endParaRPr lang="sr-Latn-CS" b="1" spc="50" dirty="0">
              <a:ln w="11430"/>
              <a:solidFill>
                <a:schemeClr val="tx2">
                  <a:lumMod val="75000"/>
                </a:schemeClr>
              </a:solidFill>
              <a:effectLst>
                <a:outerShdw blurRad="76200" dist="50800" dir="5400000" algn="tl" rotWithShape="0">
                  <a:srgbClr val="000000">
                    <a:alpha val="65000"/>
                  </a:srgbClr>
                </a:outerShdw>
              </a:effectLst>
            </a:endParaRPr>
          </a:p>
        </p:txBody>
      </p:sp>
      <p:sp>
        <p:nvSpPr>
          <p:cNvPr id="8" name="TextBox 7"/>
          <p:cNvSpPr txBox="1"/>
          <p:nvPr/>
        </p:nvSpPr>
        <p:spPr>
          <a:xfrm>
            <a:off x="92304" y="3565829"/>
            <a:ext cx="2698176"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sr-Latn-RS" b="1" i="1" spc="50" dirty="0" smtClean="0">
                <a:ln w="11430"/>
                <a:solidFill>
                  <a:schemeClr val="tx2">
                    <a:lumMod val="75000"/>
                  </a:schemeClr>
                </a:solidFill>
                <a:effectLst>
                  <a:outerShdw blurRad="76200" dist="50800" dir="5400000" algn="tl" rotWithShape="0">
                    <a:srgbClr val="000000">
                      <a:alpha val="65000"/>
                    </a:srgbClr>
                  </a:outerShdw>
                </a:effectLst>
              </a:rPr>
              <a:t>Sliv </a:t>
            </a:r>
            <a:r>
              <a:rPr lang="sr-Latn-RS" b="1" i="1" spc="50" dirty="0">
                <a:ln w="11430"/>
                <a:solidFill>
                  <a:schemeClr val="tx2">
                    <a:lumMod val="75000"/>
                  </a:schemeClr>
                </a:solidFill>
                <a:effectLst>
                  <a:outerShdw blurRad="76200" dist="50800" dir="5400000" algn="tl" rotWithShape="0">
                    <a:srgbClr val="000000">
                      <a:alpha val="65000"/>
                    </a:srgbClr>
                  </a:outerShdw>
                </a:effectLst>
              </a:rPr>
              <a:t>izvorišta Perućac</a:t>
            </a:r>
            <a:endParaRPr lang="sr-Latn-CS" b="1" spc="50" dirty="0">
              <a:ln w="11430"/>
              <a:solidFill>
                <a:schemeClr val="tx2">
                  <a:lumMod val="75000"/>
                </a:schemeClr>
              </a:solidFill>
              <a:effectLst>
                <a:outerShdw blurRad="76200" dist="50800" dir="5400000" algn="tl" rotWithShape="0">
                  <a:srgbClr val="000000">
                    <a:alpha val="65000"/>
                  </a:srgbClr>
                </a:outerShdw>
              </a:effectLst>
            </a:endParaRPr>
          </a:p>
        </p:txBody>
      </p:sp>
      <p:pic>
        <p:nvPicPr>
          <p:cNvPr id="3074" name="Picture 2" descr="Tara - SlivPeruca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0269" y="1236099"/>
            <a:ext cx="5602531" cy="5115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Tara - SlivPerucacP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1200" y="1236099"/>
            <a:ext cx="5601600" cy="5093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Tara - SlivPerucacZSZ"/>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56556" y="1176601"/>
            <a:ext cx="5845313" cy="5281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174171" y="130629"/>
            <a:ext cx="8719457" cy="609600"/>
          </a:xfrm>
          <a:prstGeom prst="rect">
            <a:avLst/>
          </a:prstGeom>
          <a:solidFill>
            <a:srgbClr val="FFFFFF">
              <a:alpha val="0"/>
            </a:srgbClr>
          </a:solidFill>
        </p:spPr>
        <p:txBody>
          <a:bodyPr lIns="0" tIns="0" rIns="0" bIns="0">
            <a:sp3d prstMaterial="flat"/>
          </a:bodyPr>
          <a:lstStyle/>
          <a:p>
            <a:pPr algn="ctr" defTabSz="914363" fontAlgn="auto">
              <a:lnSpc>
                <a:spcPct val="90000"/>
              </a:lnSpc>
              <a:spcAft>
                <a:spcPts val="0"/>
              </a:spcAft>
              <a:defRPr/>
            </a:pPr>
            <a:r>
              <a:rPr lang="fi-FI" sz="2400" b="1" dirty="0">
                <a:ln w="3175">
                  <a:noFill/>
                </a:ln>
                <a:solidFill>
                  <a:schemeClr val="bg2">
                    <a:lumMod val="75000"/>
                  </a:schemeClr>
                </a:solidFill>
                <a:effectLst>
                  <a:outerShdw blurRad="50800" dist="38100" dir="2700000" algn="tl" rotWithShape="0">
                    <a:prstClr val="black">
                      <a:alpha val="40000"/>
                    </a:prstClr>
                  </a:outerShdw>
                </a:effectLst>
                <a:latin typeface="+mj-lt"/>
              </a:rPr>
              <a:t>Projektovanje zona sanitarne zaštite izvorišta podzemnih voda</a:t>
            </a:r>
          </a:p>
        </p:txBody>
      </p:sp>
      <p:sp>
        <p:nvSpPr>
          <p:cNvPr id="7" name="TextBox 6"/>
          <p:cNvSpPr txBox="1"/>
          <p:nvPr/>
        </p:nvSpPr>
        <p:spPr>
          <a:xfrm>
            <a:off x="6204015" y="837404"/>
            <a:ext cx="2839239" cy="369332"/>
          </a:xfrm>
          <a:prstGeom prst="rect">
            <a:avLst/>
          </a:prstGeom>
          <a:noFill/>
        </p:spPr>
        <p:txBody>
          <a:bodyPr wrap="none" rtlCol="0">
            <a:spAutoFit/>
          </a:bodyPr>
          <a:lstStyle/>
          <a:p>
            <a:pPr algn="ctr"/>
            <a:r>
              <a:rPr lang="sr-Latn-RS" b="1" cap="all" dirty="0" smtClean="0">
                <a:ln w="9000" cmpd="sng">
                  <a:solidFill>
                    <a:schemeClr val="accent4">
                      <a:lumMod val="50000"/>
                    </a:schemeClr>
                  </a:solidFill>
                  <a:prstDash val="solid"/>
                </a:ln>
                <a:solidFill>
                  <a:schemeClr val="tx2"/>
                </a:solidFill>
                <a:effectLst>
                  <a:reflection blurRad="12700" stA="28000" endPos="45000" dist="1000" dir="5400000" sy="-100000" algn="bl" rotWithShape="0"/>
                </a:effectLst>
              </a:rPr>
              <a:t>Izvorište „PERUĆAC“</a:t>
            </a:r>
            <a:endParaRPr lang="sr-Latn-CS" b="1" cap="all" dirty="0">
              <a:ln w="9000" cmpd="sng">
                <a:solidFill>
                  <a:schemeClr val="accent4">
                    <a:lumMod val="50000"/>
                  </a:schemeClr>
                </a:solidFill>
                <a:prstDash val="solid"/>
              </a:ln>
              <a:solidFill>
                <a:schemeClr val="tx2"/>
              </a:solidFill>
              <a:effectLst>
                <a:reflection blurRad="12700" stA="28000" endPos="45000" dist="1000" dir="5400000" sy="-100000" algn="bl" rotWithShape="0"/>
              </a:effectLst>
            </a:endParaRPr>
          </a:p>
        </p:txBody>
      </p:sp>
      <p:sp>
        <p:nvSpPr>
          <p:cNvPr id="10" name="TextBox 9"/>
          <p:cNvSpPr txBox="1"/>
          <p:nvPr/>
        </p:nvSpPr>
        <p:spPr>
          <a:xfrm>
            <a:off x="4227430" y="6456960"/>
            <a:ext cx="4923143"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b="1" i="1" spc="50" dirty="0">
                <a:ln w="11430"/>
                <a:solidFill>
                  <a:schemeClr val="tx2">
                    <a:lumMod val="75000"/>
                  </a:schemeClr>
                </a:solidFill>
                <a:effectLst>
                  <a:outerShdw blurRad="76200" dist="50800" dir="5400000" algn="tl" rotWithShape="0">
                    <a:srgbClr val="000000">
                      <a:alpha val="65000"/>
                    </a:srgbClr>
                  </a:outerShdw>
                </a:effectLst>
              </a:rPr>
              <a:t>Karta predloženih zona sanitarne zaštite </a:t>
            </a:r>
            <a:endParaRPr lang="sr-Latn-CS" b="1" spc="50" dirty="0">
              <a:ln w="11430"/>
              <a:solidFill>
                <a:schemeClr val="tx2">
                  <a:lumMod val="75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0099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7.40741E-7 L -0.3283 -0.22014 " pathEditMode="relative" rAng="0" ptsTypes="AA">
                                      <p:cBhvr>
                                        <p:cTn id="6" dur="1000" fill="hold"/>
                                        <p:tgtEl>
                                          <p:spTgt spid="3074"/>
                                        </p:tgtEl>
                                        <p:attrNameLst>
                                          <p:attrName>ppt_x</p:attrName>
                                          <p:attrName>ppt_y</p:attrName>
                                        </p:attrNameLst>
                                      </p:cBhvr>
                                      <p:rCtr x="-16424" y="-11019"/>
                                    </p:animMotion>
                                  </p:childTnLst>
                                </p:cTn>
                              </p:par>
                              <p:par>
                                <p:cTn id="7" presetID="6" presetClass="emph" presetSubtype="0" fill="hold" nodeType="withEffect">
                                  <p:stCondLst>
                                    <p:cond delay="0"/>
                                  </p:stCondLst>
                                  <p:childTnLst>
                                    <p:animScale>
                                      <p:cBhvr>
                                        <p:cTn id="8" dur="1000" fill="hold"/>
                                        <p:tgtEl>
                                          <p:spTgt spid="3074"/>
                                        </p:tgtEl>
                                      </p:cBhvr>
                                      <p:by x="50000" y="50000"/>
                                    </p:animScale>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1000"/>
                                        <p:tgtEl>
                                          <p:spTgt spid="3075"/>
                                        </p:tgtEl>
                                      </p:cBhvr>
                                    </p:animEffect>
                                    <p:anim calcmode="lin" valueType="num">
                                      <p:cBhvr>
                                        <p:cTn id="18" dur="1000" fill="hold"/>
                                        <p:tgtEl>
                                          <p:spTgt spid="3075"/>
                                        </p:tgtEl>
                                        <p:attrNameLst>
                                          <p:attrName>ppt_x</p:attrName>
                                        </p:attrNameLst>
                                      </p:cBhvr>
                                      <p:tavLst>
                                        <p:tav tm="0">
                                          <p:val>
                                            <p:strVal val="#ppt_x"/>
                                          </p:val>
                                        </p:tav>
                                        <p:tav tm="100000">
                                          <p:val>
                                            <p:strVal val="#ppt_x"/>
                                          </p:val>
                                        </p:tav>
                                      </p:tavLst>
                                    </p:anim>
                                    <p:anim calcmode="lin" valueType="num">
                                      <p:cBhvr>
                                        <p:cTn id="1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 -3.7037E-7 L -0.3283 0.20394 " pathEditMode="relative" rAng="0" ptsTypes="AA">
                                      <p:cBhvr>
                                        <p:cTn id="23" dur="1000" fill="hold"/>
                                        <p:tgtEl>
                                          <p:spTgt spid="3075"/>
                                        </p:tgtEl>
                                        <p:attrNameLst>
                                          <p:attrName>ppt_x</p:attrName>
                                          <p:attrName>ppt_y</p:attrName>
                                        </p:attrNameLst>
                                      </p:cBhvr>
                                      <p:rCtr x="-16424" y="10185"/>
                                    </p:animMotion>
                                  </p:childTnLst>
                                </p:cTn>
                              </p:par>
                              <p:par>
                                <p:cTn id="24" presetID="6" presetClass="emph" presetSubtype="0" fill="hold" nodeType="withEffect">
                                  <p:stCondLst>
                                    <p:cond delay="0"/>
                                  </p:stCondLst>
                                  <p:childTnLst>
                                    <p:animScale>
                                      <p:cBhvr>
                                        <p:cTn id="25" dur="1000" fill="hold"/>
                                        <p:tgtEl>
                                          <p:spTgt spid="3075"/>
                                        </p:tgtEl>
                                      </p:cBhvr>
                                      <p:by x="50000" y="50000"/>
                                    </p:animScale>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1500"/>
                                        <p:tgtEl>
                                          <p:spTgt spid="3076"/>
                                        </p:tgtEl>
                                      </p:cBhvr>
                                    </p:animEffect>
                                    <p:anim calcmode="lin" valueType="num">
                                      <p:cBhvr>
                                        <p:cTn id="35" dur="1500" fill="hold"/>
                                        <p:tgtEl>
                                          <p:spTgt spid="3076"/>
                                        </p:tgtEl>
                                        <p:attrNameLst>
                                          <p:attrName>ppt_x</p:attrName>
                                        </p:attrNameLst>
                                      </p:cBhvr>
                                      <p:tavLst>
                                        <p:tav tm="0">
                                          <p:val>
                                            <p:strVal val="#ppt_x"/>
                                          </p:val>
                                        </p:tav>
                                        <p:tav tm="100000">
                                          <p:val>
                                            <p:strVal val="#ppt_x"/>
                                          </p:val>
                                        </p:tav>
                                      </p:tavLst>
                                    </p:anim>
                                    <p:anim calcmode="lin" valueType="num">
                                      <p:cBhvr>
                                        <p:cTn id="36" dur="1500" fill="hold"/>
                                        <p:tgtEl>
                                          <p:spTgt spid="30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0"/>
                                        <p:tgtEl>
                                          <p:spTgt spid="10"/>
                                        </p:tgtEl>
                                      </p:cBhvr>
                                    </p:animEffect>
                                    <p:anim calcmode="lin" valueType="num">
                                      <p:cBhvr>
                                        <p:cTn id="40" dur="2000" fill="hold"/>
                                        <p:tgtEl>
                                          <p:spTgt spid="10"/>
                                        </p:tgtEl>
                                        <p:attrNameLst>
                                          <p:attrName>ppt_x</p:attrName>
                                        </p:attrNameLst>
                                      </p:cBhvr>
                                      <p:tavLst>
                                        <p:tav tm="0">
                                          <p:val>
                                            <p:strVal val="#ppt_x"/>
                                          </p:val>
                                        </p:tav>
                                        <p:tav tm="100000">
                                          <p:val>
                                            <p:strVal val="#ppt_x"/>
                                          </p:val>
                                        </p:tav>
                                      </p:tavLst>
                                    </p:anim>
                                    <p:anim calcmode="lin" valueType="num">
                                      <p:cBhvr>
                                        <p:cTn id="41"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7687" y="2573866"/>
            <a:ext cx="5486400" cy="2057400"/>
          </a:xfrm>
        </p:spPr>
        <p:txBody>
          <a:bodyPr/>
          <a:lstStyle/>
          <a:p>
            <a:r>
              <a:rPr lang="sr-Latn-RS" sz="4400" b="1" dirty="0">
                <a:ln w="635">
                  <a:solidFill>
                    <a:schemeClr val="tx2">
                      <a:lumMod val="60000"/>
                      <a:lumOff val="40000"/>
                    </a:schemeClr>
                  </a:solidFill>
                </a:ln>
                <a:solidFill>
                  <a:schemeClr val="accent3">
                    <a:lumMod val="20000"/>
                    <a:lumOff val="80000"/>
                  </a:schemeClr>
                </a:solidFill>
                <a:effectLst>
                  <a:outerShdw blurRad="38100" dist="25400" dir="5400000" algn="tl" rotWithShape="0">
                    <a:srgbClr val="000000">
                      <a:alpha val="43000"/>
                    </a:srgbClr>
                  </a:outerShdw>
                </a:effectLst>
                <a:latin typeface="+mj-lt"/>
                <a:cs typeface="Avenir LT Std 55 Roman" pitchFamily="34" charset="0"/>
              </a:rPr>
              <a:t>HVALA NA PAŽNJI!</a:t>
            </a:r>
            <a:endParaRPr lang="en-US" sz="4400" b="1" dirty="0">
              <a:ln w="635">
                <a:solidFill>
                  <a:schemeClr val="tx2">
                    <a:lumMod val="60000"/>
                    <a:lumOff val="40000"/>
                  </a:schemeClr>
                </a:solidFill>
              </a:ln>
              <a:solidFill>
                <a:schemeClr val="accent3">
                  <a:lumMod val="20000"/>
                  <a:lumOff val="80000"/>
                </a:schemeClr>
              </a:solidFill>
              <a:effectLst>
                <a:outerShdw blurRad="38100" dist="25400" dir="5400000" algn="tl" rotWithShape="0">
                  <a:srgbClr val="000000">
                    <a:alpha val="43000"/>
                  </a:srgbClr>
                </a:outerShdw>
              </a:effectLst>
              <a:latin typeface="+mj-lt"/>
              <a:cs typeface="Avenir LT Std 55 Roman" pitchFamily="34"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17931" y="5579534"/>
            <a:ext cx="837000" cy="1007533"/>
          </a:xfrm>
          <a:prstGeom prst="rect">
            <a:avLst/>
          </a:prstGeom>
        </p:spPr>
      </p:pic>
      <p:sp>
        <p:nvSpPr>
          <p:cNvPr id="6" name="Title 7"/>
          <p:cNvSpPr txBox="1">
            <a:spLocks/>
          </p:cNvSpPr>
          <p:nvPr/>
        </p:nvSpPr>
        <p:spPr>
          <a:xfrm>
            <a:off x="1752600" y="4879023"/>
            <a:ext cx="7315200" cy="242316"/>
          </a:xfrm>
          <a:prstGeom prst="rect">
            <a:avLst/>
          </a:prstGeom>
        </p:spPr>
        <p:txBody>
          <a:bodyPr/>
          <a:lstStyle>
            <a:lvl1pPr algn="l" defTabSz="457200" rtl="0" eaLnBrk="1" latinLnBrk="0" hangingPunct="1">
              <a:lnSpc>
                <a:spcPct val="100000"/>
              </a:lnSpc>
              <a:spcBef>
                <a:spcPct val="0"/>
              </a:spcBef>
              <a:buNone/>
              <a:defRPr sz="3400" b="1" i="0" kern="1200">
                <a:solidFill>
                  <a:schemeClr val="tx1"/>
                </a:solidFill>
                <a:latin typeface="+mj-lt"/>
                <a:ea typeface="+mj-ea"/>
                <a:cs typeface="Avenir LT Std 55 Roman" pitchFamily="34" charset="0"/>
              </a:defRPr>
            </a:lvl1pPr>
          </a:lstStyle>
          <a:p>
            <a:pPr algn="r"/>
            <a:r>
              <a:rPr lang="sr-Latn-RS" sz="1600" dirty="0" smtClean="0">
                <a:solidFill>
                  <a:schemeClr val="accent6">
                    <a:lumMod val="50000"/>
                  </a:schemeClr>
                </a:solidFill>
              </a:rPr>
              <a:t>Mr Vladimir Živanović</a:t>
            </a:r>
            <a:r>
              <a:rPr lang="sr-Latn-RS" sz="1400" dirty="0" smtClean="0">
                <a:solidFill>
                  <a:schemeClr val="accent6">
                    <a:lumMod val="50000"/>
                  </a:schemeClr>
                </a:solidFill>
              </a:rPr>
              <a:t>, Rudarsko-geološki fakultet, v.zivanovic@rgf.bg.ac.rs</a:t>
            </a:r>
            <a:endParaRPr lang="en-US" sz="1400" dirty="0">
              <a:solidFill>
                <a:schemeClr val="accent6">
                  <a:lumMod val="50000"/>
                </a:schemeClr>
              </a:solidFill>
            </a:endParaRPr>
          </a:p>
        </p:txBody>
      </p:sp>
    </p:spTree>
    <p:extLst>
      <p:ext uri="{BB962C8B-B14F-4D97-AF65-F5344CB8AC3E}">
        <p14:creationId xmlns:p14="http://schemas.microsoft.com/office/powerpoint/2010/main" val="389046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4066" y="5520267"/>
            <a:ext cx="965200" cy="1161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914400" y="497288"/>
            <a:ext cx="7315200" cy="484631"/>
          </a:xfrm>
        </p:spPr>
        <p:txBody>
          <a:bodyPr/>
          <a:lstStyle/>
          <a:p>
            <a:r>
              <a:rPr lang="sr-Latn-RS" sz="3000" b="0" dirty="0" smtClean="0">
                <a:ln w="635">
                  <a:noFill/>
                </a:ln>
                <a:solidFill>
                  <a:schemeClr val="tx1"/>
                </a:solidFill>
                <a:effectLst>
                  <a:outerShdw blurRad="38100" dist="25400" dir="5400000" algn="tl" rotWithShape="0">
                    <a:srgbClr val="000000">
                      <a:alpha val="43000"/>
                    </a:srgbClr>
                  </a:outerShdw>
                </a:effectLst>
                <a:latin typeface="+mn-lt"/>
                <a:ea typeface="+mn-ea"/>
                <a:cs typeface="Avenir LT Std 55 Roman"/>
              </a:rPr>
              <a:t>Primena GIS-a u hidrogeološkoj struci</a:t>
            </a:r>
            <a:endParaRPr lang="en-US" sz="3000" b="0" dirty="0">
              <a:ln w="635">
                <a:noFill/>
              </a:ln>
              <a:solidFill>
                <a:schemeClr val="tx1"/>
              </a:solidFill>
              <a:effectLst>
                <a:outerShdw blurRad="38100" dist="25400" dir="5400000" algn="tl" rotWithShape="0">
                  <a:srgbClr val="000000">
                    <a:alpha val="43000"/>
                  </a:srgbClr>
                </a:outerShdw>
              </a:effectLst>
              <a:latin typeface="+mn-lt"/>
              <a:ea typeface="+mn-ea"/>
              <a:cs typeface="Avenir LT Std 55 Roman"/>
            </a:endParaRPr>
          </a:p>
        </p:txBody>
      </p:sp>
      <p:sp>
        <p:nvSpPr>
          <p:cNvPr id="54" name="Content Placeholder 53"/>
          <p:cNvSpPr>
            <a:spLocks noGrp="1"/>
          </p:cNvSpPr>
          <p:nvPr>
            <p:ph idx="1"/>
          </p:nvPr>
        </p:nvSpPr>
        <p:spPr>
          <a:xfrm>
            <a:off x="914400" y="1286490"/>
            <a:ext cx="7315200" cy="2743200"/>
          </a:xfrm>
        </p:spPr>
        <p:txBody>
          <a:bodyPr/>
          <a:lstStyle/>
          <a:p>
            <a:r>
              <a:rPr lang="vi-VN" sz="2200" dirty="0">
                <a:ln w="635">
                  <a:noFill/>
                </a:ln>
                <a:solidFill>
                  <a:schemeClr val="tx2"/>
                </a:solidFill>
                <a:effectLst>
                  <a:outerShdw blurRad="38100" dist="25400" dir="5400000" algn="tl" rotWithShape="0">
                    <a:srgbClr val="000000">
                      <a:alpha val="43000"/>
                    </a:srgbClr>
                  </a:outerShdw>
                </a:effectLst>
              </a:rPr>
              <a:t>Prostorno skladištenje i prikaz geoloških i hidrogeoloških podataka.</a:t>
            </a:r>
          </a:p>
          <a:p>
            <a:r>
              <a:rPr lang="vi-VN" sz="2200" dirty="0">
                <a:ln w="635">
                  <a:noFill/>
                </a:ln>
                <a:solidFill>
                  <a:schemeClr val="tx2"/>
                </a:solidFill>
                <a:effectLst>
                  <a:outerShdw blurRad="38100" dist="25400" dir="5400000" algn="tl" rotWithShape="0">
                    <a:srgbClr val="000000">
                      <a:alpha val="43000"/>
                    </a:srgbClr>
                  </a:outerShdw>
                </a:effectLst>
              </a:rPr>
              <a:t>Priprema geografskih, geoloških i hidrogeoloških podloga za izvođenje terenskih istraživanja, i kasnije za izradu Projekata, </a:t>
            </a:r>
            <a:r>
              <a:rPr lang="vi-VN" sz="2200" dirty="0" smtClean="0">
                <a:ln w="635">
                  <a:noFill/>
                </a:ln>
                <a:solidFill>
                  <a:schemeClr val="tx2"/>
                </a:solidFill>
                <a:effectLst>
                  <a:outerShdw blurRad="38100" dist="25400" dir="5400000" algn="tl" rotWithShape="0">
                    <a:srgbClr val="000000">
                      <a:alpha val="43000"/>
                    </a:srgbClr>
                  </a:outerShdw>
                </a:effectLst>
              </a:rPr>
              <a:t>Elaborat</a:t>
            </a:r>
            <a:r>
              <a:rPr lang="sr-Latn-RS" sz="2200" dirty="0" smtClean="0">
                <a:ln w="635">
                  <a:noFill/>
                </a:ln>
                <a:solidFill>
                  <a:schemeClr val="tx2"/>
                </a:solidFill>
                <a:effectLst>
                  <a:outerShdw blurRad="38100" dist="25400" dir="5400000" algn="tl" rotWithShape="0">
                    <a:srgbClr val="000000">
                      <a:alpha val="43000"/>
                    </a:srgbClr>
                  </a:outerShdw>
                </a:effectLst>
              </a:rPr>
              <a:t>a</a:t>
            </a:r>
            <a:r>
              <a:rPr lang="vi-VN" sz="2200" dirty="0" smtClean="0">
                <a:ln w="635">
                  <a:noFill/>
                </a:ln>
                <a:solidFill>
                  <a:schemeClr val="tx2"/>
                </a:solidFill>
                <a:effectLst>
                  <a:outerShdw blurRad="38100" dist="25400" dir="5400000" algn="tl" rotWithShape="0">
                    <a:srgbClr val="000000">
                      <a:alpha val="43000"/>
                    </a:srgbClr>
                  </a:outerShdw>
                </a:effectLst>
              </a:rPr>
              <a:t> </a:t>
            </a:r>
            <a:r>
              <a:rPr lang="vi-VN" sz="2200" dirty="0">
                <a:ln w="635">
                  <a:noFill/>
                </a:ln>
                <a:solidFill>
                  <a:schemeClr val="tx2"/>
                </a:solidFill>
                <a:effectLst>
                  <a:outerShdw blurRad="38100" dist="25400" dir="5400000" algn="tl" rotWithShape="0">
                    <a:srgbClr val="000000">
                      <a:alpha val="43000"/>
                    </a:srgbClr>
                  </a:outerShdw>
                </a:effectLst>
              </a:rPr>
              <a:t>i Studija.</a:t>
            </a:r>
          </a:p>
          <a:p>
            <a:r>
              <a:rPr lang="vi-VN" sz="2200" dirty="0">
                <a:ln w="635">
                  <a:noFill/>
                </a:ln>
                <a:solidFill>
                  <a:schemeClr val="tx2"/>
                </a:solidFill>
                <a:effectLst>
                  <a:outerShdw blurRad="38100" dist="25400" dir="5400000" algn="tl" rotWithShape="0">
                    <a:srgbClr val="000000">
                      <a:alpha val="43000"/>
                    </a:srgbClr>
                  </a:outerShdw>
                </a:effectLst>
              </a:rPr>
              <a:t>Izradu hidrogeoloških konceptualnih modela.</a:t>
            </a:r>
          </a:p>
          <a:p>
            <a:r>
              <a:rPr lang="vi-VN" sz="2200" dirty="0">
                <a:ln w="635">
                  <a:noFill/>
                </a:ln>
                <a:solidFill>
                  <a:schemeClr val="tx2"/>
                </a:solidFill>
                <a:effectLst>
                  <a:outerShdw blurRad="38100" dist="25400" dir="5400000" algn="tl" rotWithShape="0">
                    <a:srgbClr val="000000">
                      <a:alpha val="43000"/>
                    </a:srgbClr>
                  </a:outerShdw>
                </a:effectLst>
              </a:rPr>
              <a:t>Priprema oleata za izradu hidrodinamičkih modela.</a:t>
            </a:r>
          </a:p>
          <a:p>
            <a:r>
              <a:rPr lang="vi-VN" sz="2200" b="1" dirty="0">
                <a:ln w="635">
                  <a:noFill/>
                </a:ln>
                <a:solidFill>
                  <a:schemeClr val="tx2"/>
                </a:solidFill>
                <a:effectLst>
                  <a:outerShdw blurRad="38100" dist="25400" dir="5400000" algn="tl" rotWithShape="0">
                    <a:srgbClr val="000000">
                      <a:alpha val="43000"/>
                    </a:srgbClr>
                  </a:outerShdw>
                </a:effectLst>
              </a:rPr>
              <a:t>Zaštita podzemnih voda kroz izradu karata ranjivosti podzemnih voda</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5486400"/>
            <a:ext cx="965200" cy="1161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1500"/>
                                        <p:tgtEl>
                                          <p:spTgt spid="54">
                                            <p:txEl>
                                              <p:pRg st="0" end="0"/>
                                            </p:txEl>
                                          </p:spTgt>
                                        </p:tgtEl>
                                      </p:cBhvr>
                                    </p:animEffect>
                                    <p:anim calcmode="lin" valueType="num">
                                      <p:cBhvr>
                                        <p:cTn id="8" dur="15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4">
                                            <p:txEl>
                                              <p:pRg st="1" end="1"/>
                                            </p:txEl>
                                          </p:spTgt>
                                        </p:tgtEl>
                                        <p:attrNameLst>
                                          <p:attrName>style.visibility</p:attrName>
                                        </p:attrNameLst>
                                      </p:cBhvr>
                                      <p:to>
                                        <p:strVal val="visible"/>
                                      </p:to>
                                    </p:set>
                                    <p:animEffect transition="in" filter="fade">
                                      <p:cBhvr>
                                        <p:cTn id="14" dur="1500"/>
                                        <p:tgtEl>
                                          <p:spTgt spid="54">
                                            <p:txEl>
                                              <p:pRg st="1" end="1"/>
                                            </p:txEl>
                                          </p:spTgt>
                                        </p:tgtEl>
                                      </p:cBhvr>
                                    </p:animEffect>
                                    <p:anim calcmode="lin" valueType="num">
                                      <p:cBhvr>
                                        <p:cTn id="15" dur="1500" fill="hold"/>
                                        <p:tgtEl>
                                          <p:spTgt spid="54">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5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4">
                                            <p:txEl>
                                              <p:pRg st="2" end="2"/>
                                            </p:txEl>
                                          </p:spTgt>
                                        </p:tgtEl>
                                        <p:attrNameLst>
                                          <p:attrName>style.visibility</p:attrName>
                                        </p:attrNameLst>
                                      </p:cBhvr>
                                      <p:to>
                                        <p:strVal val="visible"/>
                                      </p:to>
                                    </p:set>
                                    <p:animEffect transition="in" filter="fade">
                                      <p:cBhvr>
                                        <p:cTn id="21" dur="1500"/>
                                        <p:tgtEl>
                                          <p:spTgt spid="54">
                                            <p:txEl>
                                              <p:pRg st="2" end="2"/>
                                            </p:txEl>
                                          </p:spTgt>
                                        </p:tgtEl>
                                      </p:cBhvr>
                                    </p:animEffect>
                                    <p:anim calcmode="lin" valueType="num">
                                      <p:cBhvr>
                                        <p:cTn id="22" dur="1500" fill="hold"/>
                                        <p:tgtEl>
                                          <p:spTgt spid="54">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5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4">
                                            <p:txEl>
                                              <p:pRg st="3" end="3"/>
                                            </p:txEl>
                                          </p:spTgt>
                                        </p:tgtEl>
                                        <p:attrNameLst>
                                          <p:attrName>style.visibility</p:attrName>
                                        </p:attrNameLst>
                                      </p:cBhvr>
                                      <p:to>
                                        <p:strVal val="visible"/>
                                      </p:to>
                                    </p:set>
                                    <p:animEffect transition="in" filter="fade">
                                      <p:cBhvr>
                                        <p:cTn id="28" dur="1500"/>
                                        <p:tgtEl>
                                          <p:spTgt spid="54">
                                            <p:txEl>
                                              <p:pRg st="3" end="3"/>
                                            </p:txEl>
                                          </p:spTgt>
                                        </p:tgtEl>
                                      </p:cBhvr>
                                    </p:animEffect>
                                    <p:anim calcmode="lin" valueType="num">
                                      <p:cBhvr>
                                        <p:cTn id="29" dur="1500" fill="hold"/>
                                        <p:tgtEl>
                                          <p:spTgt spid="54">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5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4">
                                            <p:txEl>
                                              <p:pRg st="4" end="4"/>
                                            </p:txEl>
                                          </p:spTgt>
                                        </p:tgtEl>
                                        <p:attrNameLst>
                                          <p:attrName>style.visibility</p:attrName>
                                        </p:attrNameLst>
                                      </p:cBhvr>
                                      <p:to>
                                        <p:strVal val="visible"/>
                                      </p:to>
                                    </p:set>
                                    <p:animEffect transition="in" filter="fade">
                                      <p:cBhvr>
                                        <p:cTn id="35" dur="1500"/>
                                        <p:tgtEl>
                                          <p:spTgt spid="54">
                                            <p:txEl>
                                              <p:pRg st="4" end="4"/>
                                            </p:txEl>
                                          </p:spTgt>
                                        </p:tgtEl>
                                      </p:cBhvr>
                                    </p:animEffect>
                                    <p:anim calcmode="lin" valueType="num">
                                      <p:cBhvr>
                                        <p:cTn id="36" dur="1500" fill="hold"/>
                                        <p:tgtEl>
                                          <p:spTgt spid="54">
                                            <p:txEl>
                                              <p:pRg st="4" end="4"/>
                                            </p:txEl>
                                          </p:spTgt>
                                        </p:tgtEl>
                                        <p:attrNameLst>
                                          <p:attrName>ppt_x</p:attrName>
                                        </p:attrNameLst>
                                      </p:cBhvr>
                                      <p:tavLst>
                                        <p:tav tm="0">
                                          <p:val>
                                            <p:strVal val="#ppt_x"/>
                                          </p:val>
                                        </p:tav>
                                        <p:tav tm="100000">
                                          <p:val>
                                            <p:strVal val="#ppt_x"/>
                                          </p:val>
                                        </p:tav>
                                      </p:tavLst>
                                    </p:anim>
                                    <p:anim calcmode="lin" valueType="num">
                                      <p:cBhvr>
                                        <p:cTn id="37" dur="1500" fill="hold"/>
                                        <p:tgtEl>
                                          <p:spTgt spid="5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p:txBody>
          <a:bodyPr/>
          <a:lstStyle/>
          <a:p>
            <a:r>
              <a:rPr lang="sr-Latn-RS" sz="3000" b="0" dirty="0">
                <a:ln w="635">
                  <a:noFill/>
                </a:ln>
                <a:solidFill>
                  <a:schemeClr val="tx1"/>
                </a:solidFill>
                <a:effectLst>
                  <a:outerShdw blurRad="38100" dist="25400" dir="5400000" algn="tl" rotWithShape="0">
                    <a:srgbClr val="000000">
                      <a:alpha val="43000"/>
                    </a:srgbClr>
                  </a:outerShdw>
                </a:effectLst>
                <a:latin typeface="+mn-lt"/>
                <a:ea typeface="+mn-ea"/>
                <a:cs typeface="Avenir LT Std 55 Roman"/>
              </a:rPr>
              <a:t>Sadržaj prezentacije</a:t>
            </a:r>
            <a:endParaRPr lang="en-US" sz="3000" b="0" dirty="0">
              <a:ln w="635">
                <a:noFill/>
              </a:ln>
              <a:solidFill>
                <a:schemeClr val="tx1"/>
              </a:solidFill>
              <a:effectLst>
                <a:outerShdw blurRad="38100" dist="25400" dir="5400000" algn="tl" rotWithShape="0">
                  <a:srgbClr val="000000">
                    <a:alpha val="43000"/>
                  </a:srgbClr>
                </a:outerShdw>
              </a:effectLst>
              <a:latin typeface="+mn-lt"/>
              <a:ea typeface="+mn-ea"/>
              <a:cs typeface="Avenir LT Std 55 Roman"/>
            </a:endParaRPr>
          </a:p>
        </p:txBody>
      </p:sp>
      <p:sp>
        <p:nvSpPr>
          <p:cNvPr id="54" name="Content Placeholder 53"/>
          <p:cNvSpPr>
            <a:spLocks noGrp="1"/>
          </p:cNvSpPr>
          <p:nvPr>
            <p:ph idx="1"/>
          </p:nvPr>
        </p:nvSpPr>
        <p:spPr>
          <a:xfrm>
            <a:off x="914400" y="1947672"/>
            <a:ext cx="7315200" cy="2743200"/>
          </a:xfrm>
        </p:spPr>
        <p:txBody>
          <a:bodyPr/>
          <a:lstStyle/>
          <a:p>
            <a:r>
              <a:rPr lang="sr-Latn-RS" dirty="0" smtClean="0">
                <a:ln w="635">
                  <a:noFill/>
                </a:ln>
                <a:solidFill>
                  <a:schemeClr val="tx2"/>
                </a:solidFill>
                <a:effectLst>
                  <a:outerShdw blurRad="38100" dist="25400" dir="5400000" algn="tl" rotWithShape="0">
                    <a:srgbClr val="000000">
                      <a:alpha val="43000"/>
                    </a:srgbClr>
                  </a:outerShdw>
                </a:effectLst>
              </a:rPr>
              <a:t>Koncept ocene ranjivosti podzemnih voda</a:t>
            </a:r>
          </a:p>
          <a:p>
            <a:r>
              <a:rPr lang="sr-Latn-RS" dirty="0" smtClean="0">
                <a:ln w="635">
                  <a:noFill/>
                </a:ln>
                <a:solidFill>
                  <a:schemeClr val="tx2"/>
                </a:solidFill>
                <a:effectLst>
                  <a:outerShdw blurRad="38100" dist="25400" dir="5400000" algn="tl" rotWithShape="0">
                    <a:srgbClr val="000000">
                      <a:alpha val="43000"/>
                    </a:srgbClr>
                  </a:outerShdw>
                </a:effectLst>
              </a:rPr>
              <a:t>Primena GIS za izradu karata ranjivosti podzemnih voda</a:t>
            </a:r>
          </a:p>
          <a:p>
            <a:r>
              <a:rPr lang="sr-Latn-RS" dirty="0" smtClean="0">
                <a:ln w="635">
                  <a:noFill/>
                </a:ln>
                <a:solidFill>
                  <a:schemeClr val="tx2"/>
                </a:solidFill>
                <a:effectLst>
                  <a:outerShdw blurRad="38100" dist="25400" dir="5400000" algn="tl" rotWithShape="0">
                    <a:srgbClr val="000000">
                      <a:alpha val="43000"/>
                    </a:srgbClr>
                  </a:outerShdw>
                </a:effectLst>
              </a:rPr>
              <a:t>Ocena ranjivosti podzemnih voda     Nacionalnog parka „Tara“ </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5486400"/>
            <a:ext cx="965200" cy="1161854"/>
          </a:xfrm>
          <a:prstGeom prst="rect">
            <a:avLst/>
          </a:prstGeom>
        </p:spPr>
      </p:pic>
    </p:spTree>
    <p:extLst>
      <p:ext uri="{BB962C8B-B14F-4D97-AF65-F5344CB8AC3E}">
        <p14:creationId xmlns:p14="http://schemas.microsoft.com/office/powerpoint/2010/main" val="156815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1500"/>
                                        <p:tgtEl>
                                          <p:spTgt spid="54">
                                            <p:txEl>
                                              <p:pRg st="0" end="0"/>
                                            </p:txEl>
                                          </p:spTgt>
                                        </p:tgtEl>
                                      </p:cBhvr>
                                    </p:animEffect>
                                    <p:anim calcmode="lin" valueType="num">
                                      <p:cBhvr>
                                        <p:cTn id="8" dur="15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4">
                                            <p:txEl>
                                              <p:pRg st="1" end="1"/>
                                            </p:txEl>
                                          </p:spTgt>
                                        </p:tgtEl>
                                        <p:attrNameLst>
                                          <p:attrName>style.visibility</p:attrName>
                                        </p:attrNameLst>
                                      </p:cBhvr>
                                      <p:to>
                                        <p:strVal val="visible"/>
                                      </p:to>
                                    </p:set>
                                    <p:animEffect transition="in" filter="fade">
                                      <p:cBhvr>
                                        <p:cTn id="14" dur="1500"/>
                                        <p:tgtEl>
                                          <p:spTgt spid="54">
                                            <p:txEl>
                                              <p:pRg st="1" end="1"/>
                                            </p:txEl>
                                          </p:spTgt>
                                        </p:tgtEl>
                                      </p:cBhvr>
                                    </p:animEffect>
                                    <p:anim calcmode="lin" valueType="num">
                                      <p:cBhvr>
                                        <p:cTn id="15" dur="1500" fill="hold"/>
                                        <p:tgtEl>
                                          <p:spTgt spid="54">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5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4">
                                            <p:txEl>
                                              <p:pRg st="2" end="2"/>
                                            </p:txEl>
                                          </p:spTgt>
                                        </p:tgtEl>
                                        <p:attrNameLst>
                                          <p:attrName>style.visibility</p:attrName>
                                        </p:attrNameLst>
                                      </p:cBhvr>
                                      <p:to>
                                        <p:strVal val="visible"/>
                                      </p:to>
                                    </p:set>
                                    <p:animEffect transition="in" filter="fade">
                                      <p:cBhvr>
                                        <p:cTn id="21" dur="1500"/>
                                        <p:tgtEl>
                                          <p:spTgt spid="54">
                                            <p:txEl>
                                              <p:pRg st="2" end="2"/>
                                            </p:txEl>
                                          </p:spTgt>
                                        </p:tgtEl>
                                      </p:cBhvr>
                                    </p:animEffect>
                                    <p:anim calcmode="lin" valueType="num">
                                      <p:cBhvr>
                                        <p:cTn id="22" dur="1500" fill="hold"/>
                                        <p:tgtEl>
                                          <p:spTgt spid="54">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5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p:cNvSpPr>
            <a:spLocks noGrp="1"/>
          </p:cNvSpPr>
          <p:nvPr>
            <p:ph type="title"/>
          </p:nvPr>
        </p:nvSpPr>
        <p:spPr>
          <a:xfrm>
            <a:off x="914400" y="3449697"/>
            <a:ext cx="4114800" cy="1349988"/>
          </a:xfrm>
        </p:spPr>
        <p:txBody>
          <a:bodyPr/>
          <a:lstStyle/>
          <a:p>
            <a:r>
              <a:rPr lang="sr-Latn-RS" dirty="0">
                <a:ln w="635">
                  <a:noFill/>
                </a:ln>
                <a:solidFill>
                  <a:schemeClr val="accent3">
                    <a:lumMod val="20000"/>
                    <a:lumOff val="80000"/>
                  </a:schemeClr>
                </a:solidFill>
                <a:effectLst>
                  <a:outerShdw blurRad="38100" dist="25400" dir="5400000" algn="tl" rotWithShape="0">
                    <a:srgbClr val="000000">
                      <a:alpha val="43000"/>
                    </a:srgbClr>
                  </a:outerShdw>
                </a:effectLst>
              </a:rPr>
              <a:t>Koncept ocene ranjivosti podzemnih voda</a:t>
            </a:r>
            <a:endParaRPr lang="en-US" dirty="0">
              <a:solidFill>
                <a:schemeClr val="accent3">
                  <a:lumMod val="20000"/>
                  <a:lumOff val="80000"/>
                </a:schemeClr>
              </a:solidFill>
            </a:endParaRPr>
          </a:p>
        </p:txBody>
      </p:sp>
      <p:pic>
        <p:nvPicPr>
          <p:cNvPr id="6" name="Picture 5" descr="Fotolia_34907824_Subscription_XX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4420" y="0"/>
            <a:ext cx="3649579" cy="5124450"/>
          </a:xfrm>
          <a:prstGeom prst="rect">
            <a:avLst/>
          </a:prstGeom>
        </p:spPr>
      </p:pic>
      <p:pic>
        <p:nvPicPr>
          <p:cNvPr id="7" name="Picture 6" descr="Fotolia_25769239_Subscription_XL.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86960" y="0"/>
            <a:ext cx="3662947" cy="512445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5134" y="5630739"/>
            <a:ext cx="513116" cy="617660"/>
          </a:xfrm>
          <a:prstGeom prst="rect">
            <a:avLst/>
          </a:prstGeom>
        </p:spPr>
      </p:pic>
    </p:spTree>
    <p:extLst>
      <p:ext uri="{BB962C8B-B14F-4D97-AF65-F5344CB8AC3E}">
        <p14:creationId xmlns:p14="http://schemas.microsoft.com/office/powerpoint/2010/main" val="298260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678873" y="187325"/>
            <a:ext cx="7772399" cy="346075"/>
          </a:xfrm>
          <a:prstGeom prst="rect">
            <a:avLst/>
          </a:prstGeom>
          <a:solidFill>
            <a:srgbClr val="FFFFFF">
              <a:alpha val="0"/>
            </a:srgbClr>
          </a:solidFill>
        </p:spPr>
        <p:txBody>
          <a:bodyPr lIns="0" tIns="0" rIns="0" bIns="0">
            <a:sp3d prstMaterial="flat"/>
          </a:bodyPr>
          <a:lstStyle/>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rPr>
              <a:t>Definicija ranjivosti podzemnih voda</a:t>
            </a:r>
          </a:p>
        </p:txBody>
      </p:sp>
      <p:sp>
        <p:nvSpPr>
          <p:cNvPr id="57347" name="Rectangle 4"/>
          <p:cNvSpPr>
            <a:spLocks noChangeArrowheads="1"/>
          </p:cNvSpPr>
          <p:nvPr/>
        </p:nvSpPr>
        <p:spPr bwMode="auto">
          <a:xfrm>
            <a:off x="180397" y="637100"/>
            <a:ext cx="8769350"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p>
            <a:pPr algn="just"/>
            <a:r>
              <a:rPr lang="sr-Latn-CS" sz="2200" dirty="0">
                <a:solidFill>
                  <a:schemeClr val="tx2"/>
                </a:solidFill>
                <a:latin typeface="Calibri" pitchFamily="34" charset="0"/>
              </a:rPr>
              <a:t>Termin "</a:t>
            </a:r>
            <a:r>
              <a:rPr lang="sr-Latn-CS" sz="2200" b="1" dirty="0">
                <a:solidFill>
                  <a:schemeClr val="tx2"/>
                </a:solidFill>
                <a:latin typeface="Calibri" pitchFamily="34" charset="0"/>
              </a:rPr>
              <a:t>Ranjivost podzemnih voda od zagađivanja</a:t>
            </a:r>
            <a:r>
              <a:rPr lang="sr-Latn-CS" sz="2200" dirty="0">
                <a:solidFill>
                  <a:schemeClr val="tx2"/>
                </a:solidFill>
                <a:latin typeface="Calibri" pitchFamily="34" charset="0"/>
              </a:rPr>
              <a:t>" (</a:t>
            </a:r>
            <a:r>
              <a:rPr lang="sr-Latn-CS" sz="2200" i="1" dirty="0" err="1">
                <a:solidFill>
                  <a:schemeClr val="tx2"/>
                </a:solidFill>
                <a:latin typeface="Calibri" pitchFamily="34" charset="0"/>
              </a:rPr>
              <a:t>Groundwater</a:t>
            </a:r>
            <a:r>
              <a:rPr lang="sr-Latn-CS" sz="2200" i="1" dirty="0">
                <a:solidFill>
                  <a:schemeClr val="tx2"/>
                </a:solidFill>
                <a:latin typeface="Calibri" pitchFamily="34" charset="0"/>
              </a:rPr>
              <a:t> </a:t>
            </a:r>
            <a:r>
              <a:rPr lang="sr-Latn-CS" sz="2200" i="1" dirty="0" err="1">
                <a:solidFill>
                  <a:schemeClr val="tx2"/>
                </a:solidFill>
                <a:latin typeface="Calibri" pitchFamily="34" charset="0"/>
              </a:rPr>
              <a:t>vulnerability</a:t>
            </a:r>
            <a:r>
              <a:rPr lang="sr-Latn-CS" sz="2200" dirty="0">
                <a:solidFill>
                  <a:schemeClr val="tx2"/>
                </a:solidFill>
                <a:latin typeface="Calibri" pitchFamily="34" charset="0"/>
              </a:rPr>
              <a:t>) po prvi put je predstavljen u Francuskoj, šezdesetih </a:t>
            </a:r>
            <a:r>
              <a:rPr lang="sr-Latn-CS" sz="2200" dirty="0" smtClean="0">
                <a:solidFill>
                  <a:schemeClr val="tx2"/>
                </a:solidFill>
                <a:latin typeface="Calibri" pitchFamily="34" charset="0"/>
              </a:rPr>
              <a:t>godina. </a:t>
            </a:r>
            <a:r>
              <a:rPr lang="sr-Latn-CS" sz="2200" dirty="0">
                <a:solidFill>
                  <a:schemeClr val="tx2"/>
                </a:solidFill>
                <a:latin typeface="Calibri" pitchFamily="34" charset="0"/>
              </a:rPr>
              <a:t>Ideja je bila da se opiše stepen ranjivosti podzemnih voda od zagađivanja u funkciji geoloških, hidroloških i hidrogeoloških uslova sredine. Na osnovu postojećih definicija </a:t>
            </a:r>
            <a:r>
              <a:rPr lang="sr-Latn-CS" sz="2200" b="1" dirty="0">
                <a:solidFill>
                  <a:srgbClr val="C00000"/>
                </a:solidFill>
                <a:latin typeface="Calibri" pitchFamily="34" charset="0"/>
              </a:rPr>
              <a:t>ranjivost podzemnih voda možemo definisati kao skup osobina prirodne sredine koje određuju osetljivost izdani na zagađivanje sa površine terena.</a:t>
            </a:r>
          </a:p>
          <a:p>
            <a:pPr algn="just"/>
            <a:endParaRPr lang="sr-Latn-CS" sz="2200" dirty="0">
              <a:solidFill>
                <a:schemeClr val="tx2"/>
              </a:solidFill>
              <a:latin typeface="Calibri" pitchFamily="34" charset="0"/>
            </a:endParaRPr>
          </a:p>
        </p:txBody>
      </p:sp>
      <p:pic>
        <p:nvPicPr>
          <p:cNvPr id="4" name="Picture 103" descr="Slika Vrba - Natural Protection Model"/>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5595" y="3197738"/>
            <a:ext cx="5545858" cy="334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84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2752725" y="2166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p>
            <a:endParaRPr lang="sr-Latn-CS">
              <a:latin typeface="Calibri" pitchFamily="34" charset="0"/>
            </a:endParaRPr>
          </a:p>
        </p:txBody>
      </p:sp>
      <p:sp>
        <p:nvSpPr>
          <p:cNvPr id="10" name="Rectangle 2"/>
          <p:cNvSpPr txBox="1">
            <a:spLocks noChangeArrowheads="1"/>
          </p:cNvSpPr>
          <p:nvPr/>
        </p:nvSpPr>
        <p:spPr>
          <a:xfrm>
            <a:off x="114300" y="0"/>
            <a:ext cx="8915400" cy="685800"/>
          </a:xfrm>
          <a:prstGeom prst="rect">
            <a:avLst/>
          </a:prstGeom>
          <a:solidFill>
            <a:srgbClr val="FFFFFF">
              <a:alpha val="0"/>
            </a:srgbClr>
          </a:solidFill>
        </p:spPr>
        <p:txBody>
          <a:bodyPr lIns="0" tIns="0" rIns="0" bIns="0" anchor="ctr">
            <a:normAutofit fontScale="97500"/>
            <a:sp3d prstMaterial="flat"/>
          </a:bodyPr>
          <a:lstStyle/>
          <a:p>
            <a:pPr algn="ctr" defTabSz="914363" fontAlgn="auto">
              <a:lnSpc>
                <a:spcPct val="90000"/>
              </a:lnSpc>
              <a:spcAft>
                <a:spcPts val="0"/>
              </a:spcAft>
              <a:defRPr/>
            </a:pPr>
            <a:r>
              <a:rPr lang="sr-Latn-CS" sz="2400" b="1" dirty="0">
                <a:ln w="3175">
                  <a:noFill/>
                </a:ln>
                <a:solidFill>
                  <a:schemeClr val="bg2">
                    <a:lumMod val="75000"/>
                  </a:schemeClr>
                </a:solidFill>
                <a:effectLst>
                  <a:outerShdw blurRad="50800" dist="38100" dir="2700000" algn="tl" rotWithShape="0">
                    <a:prstClr val="black">
                      <a:alpha val="40000"/>
                    </a:prstClr>
                  </a:outerShdw>
                </a:effectLst>
                <a:latin typeface="+mn-lt"/>
              </a:rPr>
              <a:t>Ranjivost karstnih izdanskih voda</a:t>
            </a:r>
            <a:endParaRPr lang="sr-Latn-CS" sz="2400" b="1" dirty="0">
              <a:ln w="635">
                <a:noFill/>
              </a:ln>
              <a:solidFill>
                <a:schemeClr val="bg2">
                  <a:lumMod val="75000"/>
                </a:schemeClr>
              </a:solidFill>
              <a:effectLst>
                <a:outerShdw blurRad="38100" dist="25400" dir="5400000" algn="tl" rotWithShape="0">
                  <a:srgbClr val="000000">
                    <a:alpha val="43000"/>
                  </a:srgbClr>
                </a:outerShdw>
              </a:effectLst>
              <a:latin typeface="+mn-lt"/>
              <a:cs typeface="+mn-cs"/>
            </a:endParaRPr>
          </a:p>
        </p:txBody>
      </p:sp>
      <p:sp>
        <p:nvSpPr>
          <p:cNvPr id="64516"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sr-Latn-CS"/>
          </a:p>
        </p:txBody>
      </p:sp>
      <p:pic>
        <p:nvPicPr>
          <p:cNvPr id="64517" name="Picture 2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914400"/>
            <a:ext cx="36195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3"/>
          <p:cNvSpPr>
            <a:spLocks noChangeArrowheads="1"/>
          </p:cNvSpPr>
          <p:nvPr/>
        </p:nvSpPr>
        <p:spPr bwMode="auto">
          <a:xfrm>
            <a:off x="23797" y="5715297"/>
            <a:ext cx="444185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sr-Latn-CS" i="1" dirty="0" smtClean="0">
                <a:latin typeface="Calibri" pitchFamily="34" charset="0"/>
                <a:cs typeface="Times New Roman" pitchFamily="18" charset="0"/>
              </a:rPr>
              <a:t>Trodimenzionalni </a:t>
            </a:r>
            <a:r>
              <a:rPr lang="sr-Latn-CS" i="1" dirty="0">
                <a:latin typeface="Calibri" pitchFamily="34" charset="0"/>
                <a:cs typeface="Times New Roman" pitchFamily="18" charset="0"/>
              </a:rPr>
              <a:t>grafički prikaz </a:t>
            </a:r>
          </a:p>
          <a:p>
            <a:pPr algn="ctr"/>
            <a:r>
              <a:rPr lang="sr-Latn-CS" i="1" dirty="0" smtClean="0">
                <a:latin typeface="Calibri" pitchFamily="34" charset="0"/>
                <a:cs typeface="Times New Roman" pitchFamily="18" charset="0"/>
              </a:rPr>
              <a:t>vertikalnog </a:t>
            </a:r>
            <a:r>
              <a:rPr lang="sr-Latn-CS" i="1" dirty="0">
                <a:latin typeface="Calibri" pitchFamily="34" charset="0"/>
                <a:cs typeface="Times New Roman" pitchFamily="18" charset="0"/>
              </a:rPr>
              <a:t>profila jednog karstnog područja</a:t>
            </a:r>
            <a:r>
              <a:rPr lang="en-US" i="1" dirty="0">
                <a:latin typeface="Calibri" pitchFamily="34" charset="0"/>
                <a:cs typeface="Times New Roman" pitchFamily="18" charset="0"/>
              </a:rPr>
              <a:t> </a:t>
            </a:r>
            <a:endParaRPr lang="sr-Latn-CS" i="1" dirty="0">
              <a:latin typeface="Calibri" pitchFamily="34" charset="0"/>
              <a:cs typeface="Times New Roman" pitchFamily="18" charset="0"/>
            </a:endParaRPr>
          </a:p>
          <a:p>
            <a:pPr algn="ctr"/>
            <a:r>
              <a:rPr lang="en-US" i="1" dirty="0">
                <a:latin typeface="Calibri" pitchFamily="34" charset="0"/>
                <a:cs typeface="Times New Roman" pitchFamily="18" charset="0"/>
              </a:rPr>
              <a:t>(B.C. Ministry of forest, 2003)</a:t>
            </a:r>
            <a:r>
              <a:rPr lang="sr-Latn-CS" dirty="0"/>
              <a:t> </a:t>
            </a:r>
          </a:p>
        </p:txBody>
      </p:sp>
      <p:pic>
        <p:nvPicPr>
          <p:cNvPr id="64519" name="Picture 5" descr="Karstni model - Ispravljeno"/>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b="-2827"/>
          <a:stretch>
            <a:fillRect/>
          </a:stretch>
        </p:blipFill>
        <p:spPr bwMode="auto">
          <a:xfrm>
            <a:off x="4038600" y="1267707"/>
            <a:ext cx="51054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6"/>
          <p:cNvSpPr>
            <a:spLocks noChangeArrowheads="1"/>
          </p:cNvSpPr>
          <p:nvPr/>
        </p:nvSpPr>
        <p:spPr bwMode="auto">
          <a:xfrm>
            <a:off x="4222753" y="4801284"/>
            <a:ext cx="4730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r>
              <a:rPr lang="sr-Latn-CS" i="1" dirty="0" smtClean="0">
                <a:latin typeface="Calibri" pitchFamily="34" charset="0"/>
                <a:cs typeface="Times New Roman" pitchFamily="18" charset="0"/>
              </a:rPr>
              <a:t>Konceptualni </a:t>
            </a:r>
            <a:r>
              <a:rPr lang="sr-Latn-CS" i="1" dirty="0">
                <a:latin typeface="Calibri" pitchFamily="34" charset="0"/>
                <a:cs typeface="Times New Roman" pitchFamily="18" charset="0"/>
              </a:rPr>
              <a:t>model Karstnog hidrogeološkog </a:t>
            </a:r>
            <a:r>
              <a:rPr lang="sr-Latn-CS" i="1" dirty="0" smtClean="0">
                <a:latin typeface="Calibri" pitchFamily="34" charset="0"/>
                <a:cs typeface="Times New Roman" pitchFamily="18" charset="0"/>
              </a:rPr>
              <a:t>sistema (</a:t>
            </a:r>
            <a:r>
              <a:rPr lang="sr-Latn-CS" i="1" dirty="0" err="1" smtClean="0">
                <a:latin typeface="Calibri" pitchFamily="34" charset="0"/>
                <a:cs typeface="Times New Roman" pitchFamily="18" charset="0"/>
              </a:rPr>
              <a:t>Kiraly</a:t>
            </a:r>
            <a:r>
              <a:rPr lang="sr-Latn-CS" i="1" dirty="0">
                <a:latin typeface="Calibri" pitchFamily="34" charset="0"/>
                <a:cs typeface="Times New Roman" pitchFamily="18" charset="0"/>
              </a:rPr>
              <a:t>, 1988, preuzeto iz COST 65, 1995)</a:t>
            </a:r>
            <a:endParaRPr lang="sr-Latn-CS" dirty="0"/>
          </a:p>
        </p:txBody>
      </p:sp>
    </p:spTree>
    <p:extLst>
      <p:ext uri="{BB962C8B-B14F-4D97-AF65-F5344CB8AC3E}">
        <p14:creationId xmlns:p14="http://schemas.microsoft.com/office/powerpoint/2010/main" val="17578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9"/>
          <p:cNvGrpSpPr>
            <a:grpSpLocks/>
          </p:cNvGrpSpPr>
          <p:nvPr/>
        </p:nvGrpSpPr>
        <p:grpSpPr bwMode="auto">
          <a:xfrm>
            <a:off x="0" y="0"/>
            <a:ext cx="9159875" cy="849313"/>
            <a:chOff x="0" y="0"/>
            <a:chExt cx="9159875" cy="849313"/>
          </a:xfrm>
        </p:grpSpPr>
        <p:pic>
          <p:nvPicPr>
            <p:cNvPr id="66564" name="Picture 25" descr="7-00029_BAK_v03TO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0800000">
              <a:off x="0" y="0"/>
              <a:ext cx="915987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114300" y="0"/>
              <a:ext cx="8915400" cy="685800"/>
            </a:xfrm>
            <a:prstGeom prst="rect">
              <a:avLst/>
            </a:prstGeom>
            <a:solidFill>
              <a:srgbClr val="FFFFFF">
                <a:alpha val="0"/>
              </a:srgbClr>
            </a:solidFill>
          </p:spPr>
          <p:txBody>
            <a:bodyPr lIns="0" tIns="0" rIns="0" bIns="0" anchor="ctr">
              <a:sp3d prstMaterial="flat"/>
            </a:bodyPr>
            <a:lstStyle/>
            <a:p>
              <a:pPr algn="ctr" defTabSz="914363" fontAlgn="auto">
                <a:lnSpc>
                  <a:spcPct val="90000"/>
                </a:lnSpc>
                <a:spcAft>
                  <a:spcPts val="0"/>
                </a:spcAft>
                <a:defRPr/>
              </a:pPr>
              <a:r>
                <a:rPr lang="sr-Latn-CS" sz="2200" b="1" dirty="0">
                  <a:ln w="3175">
                    <a:noFill/>
                  </a:ln>
                  <a:solidFill>
                    <a:schemeClr val="bg2">
                      <a:lumMod val="75000"/>
                    </a:schemeClr>
                  </a:solidFill>
                  <a:effectLst>
                    <a:outerShdw blurRad="50800" dist="38100" dir="2700000" algn="tl" rotWithShape="0">
                      <a:prstClr val="black">
                        <a:alpha val="40000"/>
                      </a:prstClr>
                    </a:outerShdw>
                  </a:effectLst>
                  <a:latin typeface="+mn-lt"/>
                </a:rPr>
                <a:t>Konceptualni model za ocenu ranjivosti karstnih podzemnih voda</a:t>
              </a:r>
            </a:p>
            <a:p>
              <a:pPr algn="ctr" defTabSz="914363" fontAlgn="auto">
                <a:lnSpc>
                  <a:spcPct val="90000"/>
                </a:lnSpc>
                <a:spcAft>
                  <a:spcPts val="0"/>
                </a:spcAft>
                <a:defRPr/>
              </a:pPr>
              <a:r>
                <a:rPr lang="sr-Latn-CS" sz="2200" b="1" dirty="0">
                  <a:ln w="3175">
                    <a:noFill/>
                  </a:ln>
                  <a:solidFill>
                    <a:schemeClr val="bg2">
                      <a:lumMod val="75000"/>
                    </a:schemeClr>
                  </a:solidFill>
                  <a:effectLst>
                    <a:outerShdw blurRad="50800" dist="38100" dir="2700000" algn="tl" rotWithShape="0">
                      <a:prstClr val="black">
                        <a:alpha val="40000"/>
                      </a:prstClr>
                    </a:outerShdw>
                  </a:effectLst>
                  <a:latin typeface="+mn-lt"/>
                </a:rPr>
                <a:t>„Evropski pristup“</a:t>
              </a:r>
            </a:p>
          </p:txBody>
        </p:sp>
      </p:grpSp>
      <p:pic>
        <p:nvPicPr>
          <p:cNvPr id="66563" name="Picture 1" descr="EU Approach"/>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t="-3308" b="-3050"/>
          <a:stretch>
            <a:fillRect/>
          </a:stretch>
        </p:blipFill>
        <p:spPr bwMode="auto">
          <a:xfrm>
            <a:off x="408709" y="755073"/>
            <a:ext cx="5607050" cy="603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2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p:cNvSpPr>
            <a:spLocks noGrp="1"/>
          </p:cNvSpPr>
          <p:nvPr>
            <p:ph type="title"/>
          </p:nvPr>
        </p:nvSpPr>
        <p:spPr>
          <a:xfrm>
            <a:off x="914400" y="3449697"/>
            <a:ext cx="4114800" cy="1349988"/>
          </a:xfrm>
        </p:spPr>
        <p:txBody>
          <a:bodyPr/>
          <a:lstStyle/>
          <a:p>
            <a:r>
              <a:rPr lang="sr-Latn-RS" dirty="0">
                <a:ln w="635">
                  <a:noFill/>
                </a:ln>
                <a:solidFill>
                  <a:schemeClr val="accent3">
                    <a:lumMod val="20000"/>
                    <a:lumOff val="80000"/>
                  </a:schemeClr>
                </a:solidFill>
                <a:effectLst>
                  <a:outerShdw blurRad="38100" dist="25400" dir="5400000" algn="tl" rotWithShape="0">
                    <a:srgbClr val="000000">
                      <a:alpha val="43000"/>
                    </a:srgbClr>
                  </a:outerShdw>
                </a:effectLst>
              </a:rPr>
              <a:t>Primena GIS za izradu karata ranjivosti </a:t>
            </a:r>
            <a:r>
              <a:rPr lang="sr-Latn-RS" dirty="0" smtClean="0">
                <a:ln w="635">
                  <a:noFill/>
                </a:ln>
                <a:solidFill>
                  <a:schemeClr val="accent3">
                    <a:lumMod val="20000"/>
                    <a:lumOff val="80000"/>
                  </a:schemeClr>
                </a:solidFill>
                <a:effectLst>
                  <a:outerShdw blurRad="38100" dist="25400" dir="5400000" algn="tl" rotWithShape="0">
                    <a:srgbClr val="000000">
                      <a:alpha val="43000"/>
                    </a:srgbClr>
                  </a:outerShdw>
                </a:effectLst>
              </a:rPr>
              <a:t>podzemnih </a:t>
            </a:r>
            <a:r>
              <a:rPr lang="sr-Latn-RS" dirty="0">
                <a:ln w="635">
                  <a:noFill/>
                </a:ln>
                <a:solidFill>
                  <a:schemeClr val="accent3">
                    <a:lumMod val="20000"/>
                    <a:lumOff val="80000"/>
                  </a:schemeClr>
                </a:solidFill>
                <a:effectLst>
                  <a:outerShdw blurRad="38100" dist="25400" dir="5400000" algn="tl" rotWithShape="0">
                    <a:srgbClr val="000000">
                      <a:alpha val="43000"/>
                    </a:srgbClr>
                  </a:outerShdw>
                </a:effectLst>
              </a:rPr>
              <a:t>voda</a:t>
            </a:r>
            <a:endParaRPr lang="en-US" dirty="0">
              <a:solidFill>
                <a:schemeClr val="accent3">
                  <a:lumMod val="20000"/>
                  <a:lumOff val="80000"/>
                </a:schemeClr>
              </a:solidFill>
            </a:endParaRPr>
          </a:p>
        </p:txBody>
      </p:sp>
      <p:pic>
        <p:nvPicPr>
          <p:cNvPr id="6" name="Picture 5" descr="Fotolia_34907824_Subscription_XX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4420" y="0"/>
            <a:ext cx="3649579" cy="5124450"/>
          </a:xfrm>
          <a:prstGeom prst="rect">
            <a:avLst/>
          </a:prstGeom>
        </p:spPr>
      </p:pic>
      <p:pic>
        <p:nvPicPr>
          <p:cNvPr id="7" name="Picture 6" descr="Fotolia_25769239_Subscription_XL.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86960" y="0"/>
            <a:ext cx="3662947" cy="512445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5134" y="5630739"/>
            <a:ext cx="513116" cy="6176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GISDay Template">
  <a:themeElements>
    <a:clrScheme name="GISday">
      <a:dk1>
        <a:srgbClr val="1982AF"/>
      </a:dk1>
      <a:lt1>
        <a:sysClr val="window" lastClr="FFFFFF"/>
      </a:lt1>
      <a:dk2>
        <a:srgbClr val="163E66"/>
      </a:dk2>
      <a:lt2>
        <a:srgbClr val="C5E6EE"/>
      </a:lt2>
      <a:accent1>
        <a:srgbClr val="C3DA7A"/>
      </a:accent1>
      <a:accent2>
        <a:srgbClr val="207366"/>
      </a:accent2>
      <a:accent3>
        <a:srgbClr val="3D9775"/>
      </a:accent3>
      <a:accent4>
        <a:srgbClr val="BAB167"/>
      </a:accent4>
      <a:accent5>
        <a:srgbClr val="038A9D"/>
      </a:accent5>
      <a:accent6>
        <a:srgbClr val="DBCE1E"/>
      </a:accent6>
      <a:hlink>
        <a:srgbClr val="58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GISDay Template" id="{B0800E5F-E4F2-4BD4-86B9-E3CED3B84D99}" vid="{99829CA5-E484-463F-B0B9-7840A7A408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GISDay Template</Template>
  <TotalTime>305</TotalTime>
  <Words>1879</Words>
  <Application>Microsoft Office PowerPoint</Application>
  <PresentationFormat>On-screen Show (4:3)</PresentationFormat>
  <Paragraphs>199</Paragraphs>
  <Slides>29</Slides>
  <Notes>25</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GISDay Template</vt:lpstr>
      <vt:lpstr>PowerPoint Presentation</vt:lpstr>
      <vt:lpstr>PowerPoint Presentation</vt:lpstr>
      <vt:lpstr>Primena GIS-a u hidrogeološkoj struci</vt:lpstr>
      <vt:lpstr>Sadržaj prezentacije</vt:lpstr>
      <vt:lpstr>Koncept ocene ranjivosti podzemnih voda</vt:lpstr>
      <vt:lpstr>PowerPoint Presentation</vt:lpstr>
      <vt:lpstr>PowerPoint Presentation</vt:lpstr>
      <vt:lpstr>PowerPoint Presentation</vt:lpstr>
      <vt:lpstr>Primena GIS za izradu karata ranjivosti podzemnih voda</vt:lpstr>
      <vt:lpstr>PowerPoint Presentation</vt:lpstr>
      <vt:lpstr>PowerPoint Presentation</vt:lpstr>
      <vt:lpstr>PowerPoint Presentation</vt:lpstr>
      <vt:lpstr>PowerPoint Presentation</vt:lpstr>
      <vt:lpstr>PowerPoint Presentation</vt:lpstr>
      <vt:lpstr>PowerPoint Presentation</vt:lpstr>
      <vt:lpstr>Ocena ranjivosti podzemnih voda Nacionalnog parka „Tara“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HVALA NA PAŽNJI!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Vladimir Živanović</dc:creator>
  <cp:lastModifiedBy>Vladimir Živanović</cp:lastModifiedBy>
  <cp:revision>24</cp:revision>
  <cp:lastPrinted>2011-02-10T16:43:45Z</cp:lastPrinted>
  <dcterms:created xsi:type="dcterms:W3CDTF">2013-11-18T13:24:04Z</dcterms:created>
  <dcterms:modified xsi:type="dcterms:W3CDTF">2013-11-19T23:40:15Z</dcterms:modified>
</cp:coreProperties>
</file>